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6" r:id="rId1"/>
  </p:sldMasterIdLst>
  <p:notesMasterIdLst>
    <p:notesMasterId r:id="rId49"/>
  </p:notesMasterIdLst>
  <p:handoutMasterIdLst>
    <p:handoutMasterId r:id="rId50"/>
  </p:handoutMasterIdLst>
  <p:sldIdLst>
    <p:sldId id="256" r:id="rId2"/>
    <p:sldId id="324" r:id="rId3"/>
    <p:sldId id="297" r:id="rId4"/>
    <p:sldId id="298" r:id="rId5"/>
    <p:sldId id="299" r:id="rId6"/>
    <p:sldId id="301" r:id="rId7"/>
    <p:sldId id="302" r:id="rId8"/>
    <p:sldId id="303" r:id="rId9"/>
    <p:sldId id="305" r:id="rId10"/>
    <p:sldId id="306" r:id="rId11"/>
    <p:sldId id="307" r:id="rId12"/>
    <p:sldId id="310" r:id="rId13"/>
    <p:sldId id="311" r:id="rId14"/>
    <p:sldId id="312" r:id="rId15"/>
    <p:sldId id="313" r:id="rId16"/>
    <p:sldId id="314" r:id="rId17"/>
    <p:sldId id="315" r:id="rId18"/>
    <p:sldId id="317" r:id="rId19"/>
    <p:sldId id="318" r:id="rId20"/>
    <p:sldId id="319" r:id="rId21"/>
    <p:sldId id="309" r:id="rId22"/>
    <p:sldId id="320" r:id="rId23"/>
    <p:sldId id="321" r:id="rId24"/>
    <p:sldId id="316" r:id="rId25"/>
    <p:sldId id="322" r:id="rId26"/>
    <p:sldId id="323" r:id="rId27"/>
    <p:sldId id="277" r:id="rId28"/>
    <p:sldId id="278" r:id="rId29"/>
    <p:sldId id="279" r:id="rId30"/>
    <p:sldId id="280" r:id="rId31"/>
    <p:sldId id="281" r:id="rId32"/>
    <p:sldId id="257" r:id="rId33"/>
    <p:sldId id="258" r:id="rId34"/>
    <p:sldId id="287" r:id="rId35"/>
    <p:sldId id="288" r:id="rId36"/>
    <p:sldId id="289" r:id="rId37"/>
    <p:sldId id="290" r:id="rId38"/>
    <p:sldId id="282" r:id="rId39"/>
    <p:sldId id="283" r:id="rId40"/>
    <p:sldId id="284" r:id="rId41"/>
    <p:sldId id="285" r:id="rId42"/>
    <p:sldId id="286" r:id="rId43"/>
    <p:sldId id="291" r:id="rId44"/>
    <p:sldId id="292" r:id="rId45"/>
    <p:sldId id="293" r:id="rId46"/>
    <p:sldId id="294" r:id="rId47"/>
    <p:sldId id="295" r:id="rId48"/>
  </p:sldIdLst>
  <p:sldSz cx="9144000" cy="6858000" type="screen4x3"/>
  <p:notesSz cx="6815138" cy="9942513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99CC00"/>
    <a:srgbClr val="FF9900"/>
    <a:srgbClr val="0000FF"/>
    <a:srgbClr val="66FFCC"/>
    <a:srgbClr val="FFFF99"/>
    <a:srgbClr val="CC3300"/>
  </p:clrMru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8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27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60800" y="0"/>
            <a:ext cx="29527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5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4038"/>
            <a:ext cx="29527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5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60800" y="9444038"/>
            <a:ext cx="29527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4A733731-7CA4-45EE-B64A-E861133246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27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60800" y="0"/>
            <a:ext cx="29527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3925" y="746125"/>
            <a:ext cx="4970463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85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22813"/>
            <a:ext cx="5453062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085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038"/>
            <a:ext cx="29527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85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0800" y="9444038"/>
            <a:ext cx="29527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5A269A16-01C7-4A66-B034-76057E1B05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A53E112-BA6C-4387-BF37-AD81F589EDA6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725A49-D48A-4903-825B-499AF77B3501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7EF025E-8B40-4252-9AC6-718944078BDE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0B1EF82-D25E-4814-98A3-88DF18CAB02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pPr>
              <a:defRPr/>
            </a:pPr>
            <a:fld id="{2743EAB1-6495-4E8A-8FC8-C775E9A2D5F0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FFA1DF-A7BE-4110-81AF-D8246E77D4B5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FE416-6F23-4197-82BE-C00750A6D7BA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863" y="96838"/>
            <a:ext cx="7158037" cy="14128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49325" y="1981200"/>
            <a:ext cx="3754438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56163" y="1981200"/>
            <a:ext cx="3754437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3337B-45CB-4413-8C35-0BEC738F612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863" y="96838"/>
            <a:ext cx="7158037" cy="14128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949325" y="1981200"/>
            <a:ext cx="7661275" cy="4114800"/>
          </a:xfrm>
        </p:spPr>
        <p:txBody>
          <a:bodyPr>
            <a:normAutofit/>
          </a:bodyPr>
          <a:lstStyle/>
          <a:p>
            <a:pPr lvl="0"/>
            <a:endParaRPr lang="en-US" noProof="0" smtClean="0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CE4B1D-DE4F-4B18-9E5C-8E93C3DD90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863" y="96838"/>
            <a:ext cx="7158037" cy="14128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49325" y="1981200"/>
            <a:ext cx="3754438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856163" y="1981200"/>
            <a:ext cx="3754437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856163" y="4114800"/>
            <a:ext cx="3754437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E5C3BA-CAD0-45B9-9345-CE751AED495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fld id="{48D736D6-E56C-43CA-A4A8-0C4BD6267050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pPr>
              <a:defRPr/>
            </a:pPr>
            <a:fld id="{8C74B0CC-3F5B-440D-92A4-F37780063BC1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30AFD0-0829-42ED-83DB-8F1BADE381AC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E2936C-BD7C-4D9D-819C-CA66FE23861E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D7DA17F7-0FDD-40CF-B7EF-6B589A2AC761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7CD983-48FA-499B-A955-43ABC2108ED0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endParaRPr lang="en-GB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fld id="{F3A7456A-F2A7-41A8-A322-514EDD7641A3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BF3A1471-8F01-4EE6-AA64-38ECCD8D8D90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162BDD1-7FD2-4532-A4F4-0A87EF8BD3EC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69" r:id="rId3"/>
    <p:sldLayoutId id="2147483870" r:id="rId4"/>
    <p:sldLayoutId id="2147483871" r:id="rId5"/>
    <p:sldLayoutId id="2147483872" r:id="rId6"/>
    <p:sldLayoutId id="2147483873" r:id="rId7"/>
    <p:sldLayoutId id="2147483874" r:id="rId8"/>
    <p:sldLayoutId id="2147483875" r:id="rId9"/>
    <p:sldLayoutId id="2147483876" r:id="rId10"/>
    <p:sldLayoutId id="2147483877" r:id="rId11"/>
    <p:sldLayoutId id="2147483878" r:id="rId12"/>
    <p:sldLayoutId id="2147483879" r:id="rId13"/>
    <p:sldLayoutId id="2147483880" r:id="rId14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609600"/>
            <a:ext cx="6629400" cy="3037362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sz="4400" dirty="0" err="1" smtClean="0">
                <a:solidFill>
                  <a:schemeClr val="tx1"/>
                </a:solidFill>
                <a:latin typeface="Comic Sans MS" pitchFamily="66" charset="0"/>
              </a:rPr>
              <a:t>Pencatatan</a:t>
            </a:r>
            <a:r>
              <a:rPr lang="en-US" sz="4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Comic Sans MS" pitchFamily="66" charset="0"/>
              </a:rPr>
              <a:t>Siklus</a:t>
            </a:r>
            <a:r>
              <a:rPr lang="en-US" sz="4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id-ID" sz="4400" dirty="0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id-ID" sz="4400" dirty="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en-US" sz="4400" dirty="0" err="1" smtClean="0">
                <a:solidFill>
                  <a:schemeClr val="tx1"/>
                </a:solidFill>
                <a:latin typeface="Comic Sans MS" pitchFamily="66" charset="0"/>
              </a:rPr>
              <a:t>Akuntansi</a:t>
            </a:r>
            <a:r>
              <a:rPr lang="en-US" sz="4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GB" sz="4400" dirty="0" smtClean="0">
                <a:solidFill>
                  <a:schemeClr val="tx1"/>
                </a:solidFill>
                <a:latin typeface="Comic Sans MS" pitchFamily="66" charset="0"/>
              </a:rPr>
              <a:t> Perusahaan </a:t>
            </a:r>
            <a:r>
              <a:rPr lang="en-GB" sz="4400" dirty="0" err="1" smtClean="0">
                <a:solidFill>
                  <a:schemeClr val="tx1"/>
                </a:solidFill>
                <a:latin typeface="Comic Sans MS" pitchFamily="66" charset="0"/>
              </a:rPr>
              <a:t>Jasa</a:t>
            </a:r>
            <a:r>
              <a:rPr lang="en-US" sz="4400" dirty="0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en-US" sz="4400" dirty="0" smtClean="0">
                <a:solidFill>
                  <a:schemeClr val="tx1"/>
                </a:solidFill>
                <a:latin typeface="Comic Sans MS" pitchFamily="66" charset="0"/>
              </a:rPr>
            </a:br>
            <a:endParaRPr lang="en-GB" sz="4400" dirty="0" smtClean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3733800"/>
            <a:ext cx="6400800" cy="2590800"/>
          </a:xfrm>
        </p:spPr>
        <p:txBody>
          <a:bodyPr>
            <a:noAutofit/>
          </a:bodyPr>
          <a:lstStyle/>
          <a:p>
            <a:pPr marR="0" algn="ctr" eaLnBrk="1" hangingPunct="1">
              <a:lnSpc>
                <a:spcPct val="80000"/>
              </a:lnSpc>
            </a:pPr>
            <a:r>
              <a:rPr lang="id-ID" sz="2000" b="1" dirty="0" smtClean="0">
                <a:solidFill>
                  <a:schemeClr val="tx1"/>
                </a:solidFill>
                <a:latin typeface="Lucida Calligraphy" pitchFamily="66" charset="0"/>
              </a:rPr>
              <a:t>Praktikan :</a:t>
            </a:r>
          </a:p>
          <a:p>
            <a:pPr marR="0" algn="ctr" eaLnBrk="1" hangingPunct="1">
              <a:lnSpc>
                <a:spcPct val="80000"/>
              </a:lnSpc>
            </a:pPr>
            <a:r>
              <a:rPr lang="id-ID" sz="2000" dirty="0" smtClean="0">
                <a:solidFill>
                  <a:schemeClr val="tx1"/>
                </a:solidFill>
                <a:latin typeface="Lucida Calligraphy" pitchFamily="66" charset="0"/>
              </a:rPr>
              <a:t>Demi Yan Triani Siwi / 7101408179</a:t>
            </a:r>
          </a:p>
          <a:p>
            <a:pPr marR="0" algn="ctr" eaLnBrk="1" hangingPunct="1">
              <a:lnSpc>
                <a:spcPct val="80000"/>
              </a:lnSpc>
            </a:pPr>
            <a:r>
              <a:rPr lang="id-ID" sz="2000" b="1" dirty="0" smtClean="0">
                <a:solidFill>
                  <a:schemeClr val="tx1"/>
                </a:solidFill>
                <a:latin typeface="Lucida Calligraphy" pitchFamily="66" charset="0"/>
              </a:rPr>
              <a:t>Lina Budi Astuti / 7101408180</a:t>
            </a:r>
          </a:p>
          <a:p>
            <a:pPr marR="0" algn="ctr" eaLnBrk="1" hangingPunct="1">
              <a:lnSpc>
                <a:spcPct val="80000"/>
              </a:lnSpc>
            </a:pPr>
            <a:endParaRPr lang="id-ID" sz="2000" dirty="0" smtClean="0">
              <a:solidFill>
                <a:schemeClr val="tx1"/>
              </a:solidFill>
              <a:latin typeface="Lucida Calligraphy" pitchFamily="66" charset="0"/>
            </a:endParaRPr>
          </a:p>
          <a:p>
            <a:pPr marR="0" algn="ctr" eaLnBrk="1" hangingPunct="1">
              <a:lnSpc>
                <a:spcPct val="80000"/>
              </a:lnSpc>
            </a:pPr>
            <a:r>
              <a:rPr lang="id-ID" sz="2000" b="1" dirty="0" smtClean="0">
                <a:solidFill>
                  <a:schemeClr val="tx1"/>
                </a:solidFill>
                <a:latin typeface="Lucida Calligraphy" pitchFamily="66" charset="0"/>
              </a:rPr>
              <a:t>Guru Pamong :</a:t>
            </a:r>
          </a:p>
          <a:p>
            <a:pPr marR="0" algn="ctr" eaLnBrk="1" hangingPunct="1">
              <a:lnSpc>
                <a:spcPct val="80000"/>
              </a:lnSpc>
            </a:pPr>
            <a:r>
              <a:rPr lang="id-ID" sz="2000" dirty="0" smtClean="0">
                <a:solidFill>
                  <a:schemeClr val="tx1"/>
                </a:solidFill>
                <a:latin typeface="Lucida Calligraphy" pitchFamily="66" charset="0"/>
              </a:rPr>
              <a:t>Sugyarti, S.Pd</a:t>
            </a:r>
            <a:endParaRPr lang="en-US" sz="2000" b="1" dirty="0" smtClean="0">
              <a:solidFill>
                <a:schemeClr val="tx1"/>
              </a:solidFill>
              <a:latin typeface="Lucida Calligraphy" pitchFamily="66" charset="0"/>
            </a:endParaRPr>
          </a:p>
        </p:txBody>
      </p:sp>
      <p:sp>
        <p:nvSpPr>
          <p:cNvPr id="3074" name="Rectangle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36883B-BCE9-4F03-BE40-31CF9D15AB5A}" type="slidenum">
              <a:rPr lang="en-GB"/>
              <a:pPr>
                <a:defRPr/>
              </a:pPr>
              <a:t>1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Sumber Pendapatan</a:t>
            </a:r>
          </a:p>
        </p:txBody>
      </p:sp>
      <p:pic>
        <p:nvPicPr>
          <p:cNvPr id="11267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2290762" y="3084512"/>
            <a:ext cx="3800475" cy="1905000"/>
          </a:xfrm>
          <a:noFill/>
        </p:spPr>
      </p:pic>
      <p:sp>
        <p:nvSpPr>
          <p:cNvPr id="11268" name="TextBox 4"/>
          <p:cNvSpPr txBox="1">
            <a:spLocks noChangeArrowheads="1"/>
          </p:cNvSpPr>
          <p:nvPr/>
        </p:nvSpPr>
        <p:spPr bwMode="auto">
          <a:xfrm>
            <a:off x="914400" y="1752600"/>
            <a:ext cx="6400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Calibri" pitchFamily="34" charset="0"/>
              </a:rPr>
              <a:t>   - Nota Kredit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Sumber Pendapatan</a:t>
            </a:r>
          </a:p>
        </p:txBody>
      </p:sp>
      <p:pic>
        <p:nvPicPr>
          <p:cNvPr id="12291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300287" y="3113087"/>
            <a:ext cx="3781425" cy="1847850"/>
          </a:xfrm>
          <a:noFill/>
        </p:spPr>
      </p:pic>
      <p:sp>
        <p:nvSpPr>
          <p:cNvPr id="12292" name="TextBox 4"/>
          <p:cNvSpPr txBox="1">
            <a:spLocks noChangeArrowheads="1"/>
          </p:cNvSpPr>
          <p:nvPr/>
        </p:nvSpPr>
        <p:spPr bwMode="auto">
          <a:xfrm>
            <a:off x="762000" y="1676400"/>
            <a:ext cx="7543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Calibri" pitchFamily="34" charset="0"/>
              </a:rPr>
              <a:t>    - Cek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5400" b="1" dirty="0" err="1" smtClean="0">
                <a:solidFill>
                  <a:srgbClr val="CC3300"/>
                </a:solidFill>
              </a:rPr>
              <a:t>Perkiraan</a:t>
            </a:r>
            <a:endParaRPr lang="en-GB" sz="5400" b="1" dirty="0" smtClean="0">
              <a:solidFill>
                <a:srgbClr val="CC3300"/>
              </a:solidFill>
            </a:endParaRPr>
          </a:p>
        </p:txBody>
      </p:sp>
      <p:sp>
        <p:nvSpPr>
          <p:cNvPr id="4100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949325" y="1752600"/>
            <a:ext cx="7661275" cy="4343400"/>
          </a:xfrm>
        </p:spPr>
        <p:txBody>
          <a:bodyPr>
            <a:normAutofit fontScale="92500"/>
          </a:bodyPr>
          <a:lstStyle/>
          <a:p>
            <a:pPr marL="0" indent="0"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dirty="0" err="1" smtClean="0"/>
              <a:t>Transaksi</a:t>
            </a:r>
            <a:r>
              <a:rPr lang="en-US" sz="2400" dirty="0" smtClean="0"/>
              <a:t> yang </a:t>
            </a:r>
            <a:r>
              <a:rPr lang="en-US" sz="2400" dirty="0" err="1" smtClean="0"/>
              <a:t>terjadi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</a:p>
          <a:p>
            <a:pPr marL="0" indent="0"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dirty="0" err="1" smtClean="0"/>
              <a:t>manambah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mengurangi</a:t>
            </a:r>
            <a:r>
              <a:rPr lang="en-US" sz="2400" dirty="0" smtClean="0"/>
              <a:t> </a:t>
            </a:r>
            <a:r>
              <a:rPr lang="en-US" sz="2400" dirty="0" err="1" smtClean="0"/>
              <a:t>jenis</a:t>
            </a:r>
            <a:r>
              <a:rPr lang="en-US" sz="2400" dirty="0" smtClean="0"/>
              <a:t> </a:t>
            </a:r>
            <a:r>
              <a:rPr lang="en-US" sz="2400" dirty="0" err="1" smtClean="0"/>
              <a:t>aktiva</a:t>
            </a:r>
            <a:r>
              <a:rPr lang="en-US" sz="2400" dirty="0" smtClean="0"/>
              <a:t>, </a:t>
            </a:r>
            <a:r>
              <a:rPr lang="en-US" sz="2400" dirty="0" err="1" smtClean="0"/>
              <a:t>kewajiban</a:t>
            </a:r>
            <a:r>
              <a:rPr lang="en-US" sz="2400" dirty="0" smtClean="0"/>
              <a:t>, </a:t>
            </a:r>
          </a:p>
          <a:p>
            <a:pPr marL="0" indent="0"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dirty="0" err="1" smtClean="0"/>
              <a:t>dan</a:t>
            </a:r>
            <a:r>
              <a:rPr lang="en-US" sz="2400" dirty="0" smtClean="0"/>
              <a:t> modal </a:t>
            </a:r>
            <a:r>
              <a:rPr lang="en-US" sz="2400" dirty="0" err="1" smtClean="0"/>
              <a:t>pemilik.Melalui</a:t>
            </a:r>
            <a:r>
              <a:rPr lang="en-US" sz="2400" dirty="0" smtClean="0"/>
              <a:t> </a:t>
            </a:r>
            <a:r>
              <a:rPr lang="en-US" sz="2400" dirty="0" err="1" smtClean="0"/>
              <a:t>persamaan</a:t>
            </a:r>
            <a:r>
              <a:rPr lang="en-US" sz="2400" dirty="0" smtClean="0"/>
              <a:t> </a:t>
            </a:r>
            <a:r>
              <a:rPr lang="en-US" sz="2400" dirty="0" err="1" smtClean="0"/>
              <a:t>dasar</a:t>
            </a:r>
            <a:r>
              <a:rPr lang="en-US" sz="2400" dirty="0" smtClean="0"/>
              <a:t> </a:t>
            </a:r>
            <a:r>
              <a:rPr lang="en-US" sz="2400" dirty="0" err="1" smtClean="0"/>
              <a:t>akuntansi</a:t>
            </a:r>
            <a:r>
              <a:rPr lang="en-US" sz="2400" dirty="0" smtClean="0"/>
              <a:t> </a:t>
            </a:r>
            <a:r>
              <a:rPr lang="en-US" sz="2400" dirty="0" err="1" smtClean="0"/>
              <a:t>terlihat</a:t>
            </a:r>
            <a:r>
              <a:rPr lang="en-US" sz="2400" dirty="0" smtClean="0"/>
              <a:t> </a:t>
            </a:r>
            <a:r>
              <a:rPr lang="en-US" sz="2400" dirty="0" err="1" smtClean="0"/>
              <a:t>jelas</a:t>
            </a:r>
            <a:r>
              <a:rPr lang="en-US" sz="2400" dirty="0" smtClean="0"/>
              <a:t> </a:t>
            </a:r>
            <a:r>
              <a:rPr lang="en-US" sz="2400" dirty="0" err="1" smtClean="0"/>
              <a:t>pengaruh</a:t>
            </a:r>
            <a:r>
              <a:rPr lang="en-US" sz="2400" dirty="0" smtClean="0"/>
              <a:t> </a:t>
            </a:r>
            <a:r>
              <a:rPr lang="en-US" sz="2400" dirty="0" err="1" smtClean="0"/>
              <a:t>tiap</a:t>
            </a:r>
            <a:r>
              <a:rPr lang="en-US" sz="2400" dirty="0" smtClean="0"/>
              <a:t> </a:t>
            </a:r>
            <a:r>
              <a:rPr lang="en-US" sz="2400" dirty="0" err="1" smtClean="0"/>
              <a:t>transaksi</a:t>
            </a:r>
            <a:r>
              <a:rPr lang="en-US" sz="2400" dirty="0" smtClean="0"/>
              <a:t> </a:t>
            </a:r>
            <a:r>
              <a:rPr lang="en-US" sz="2400" dirty="0" err="1" smtClean="0"/>
              <a:t>terhadap</a:t>
            </a:r>
            <a:r>
              <a:rPr lang="en-US" sz="2400" dirty="0" smtClean="0"/>
              <a:t> </a:t>
            </a:r>
            <a:r>
              <a:rPr lang="en-US" sz="2400" dirty="0" err="1" smtClean="0"/>
              <a:t>perubahan</a:t>
            </a:r>
            <a:r>
              <a:rPr lang="en-US" sz="2400" dirty="0" smtClean="0"/>
              <a:t> : </a:t>
            </a:r>
          </a:p>
          <a:p>
            <a:pPr marL="0" indent="0"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dirty="0" smtClean="0"/>
              <a:t>	</a:t>
            </a:r>
            <a:r>
              <a:rPr lang="en-US" sz="2400" dirty="0" err="1" smtClean="0"/>
              <a:t>Aktiva</a:t>
            </a:r>
            <a:r>
              <a:rPr lang="en-US" sz="2400" dirty="0" smtClean="0"/>
              <a:t>  =  </a:t>
            </a:r>
            <a:r>
              <a:rPr lang="en-US" sz="2400" dirty="0" err="1" smtClean="0"/>
              <a:t>Kewajiban</a:t>
            </a:r>
            <a:r>
              <a:rPr lang="en-US" sz="2400" dirty="0" smtClean="0"/>
              <a:t> + Modal</a:t>
            </a:r>
          </a:p>
          <a:p>
            <a:pPr marL="0" indent="0"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dirty="0" err="1" smtClean="0"/>
              <a:t>Tetapi</a:t>
            </a:r>
            <a:r>
              <a:rPr lang="en-US" sz="2400" dirty="0" smtClean="0"/>
              <a:t> </a:t>
            </a:r>
            <a:r>
              <a:rPr lang="en-US" sz="2400" dirty="0" err="1" smtClean="0"/>
              <a:t>penyusunan</a:t>
            </a:r>
            <a:r>
              <a:rPr lang="en-US" sz="2400" dirty="0" smtClean="0"/>
              <a:t> </a:t>
            </a:r>
            <a:r>
              <a:rPr lang="en-US" sz="2400" dirty="0" err="1" smtClean="0"/>
              <a:t>laporan</a:t>
            </a:r>
            <a:r>
              <a:rPr lang="en-US" sz="2400" dirty="0" smtClean="0"/>
              <a:t> </a:t>
            </a:r>
            <a:r>
              <a:rPr lang="en-US" sz="2400" dirty="0" err="1" smtClean="0"/>
              <a:t>melalui</a:t>
            </a:r>
            <a:r>
              <a:rPr lang="en-US" sz="2400" dirty="0" smtClean="0"/>
              <a:t> </a:t>
            </a:r>
            <a:r>
              <a:rPr lang="en-US" sz="2400" dirty="0" err="1" smtClean="0"/>
              <a:t>persamaan</a:t>
            </a:r>
            <a:r>
              <a:rPr lang="en-US" sz="2400" dirty="0" smtClean="0"/>
              <a:t> </a:t>
            </a:r>
          </a:p>
          <a:p>
            <a:pPr marL="0" indent="0"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dirty="0" err="1" smtClean="0"/>
              <a:t>akuntansi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praktis</a:t>
            </a:r>
            <a:r>
              <a:rPr lang="en-US" sz="2400" dirty="0" smtClean="0"/>
              <a:t> </a:t>
            </a:r>
            <a:r>
              <a:rPr lang="en-US" sz="2400" dirty="0" err="1" smtClean="0"/>
              <a:t>karena</a:t>
            </a:r>
            <a:r>
              <a:rPr lang="en-US" sz="2400" dirty="0" smtClean="0"/>
              <a:t> </a:t>
            </a:r>
            <a:r>
              <a:rPr lang="en-US" sz="2400" dirty="0" err="1" smtClean="0"/>
              <a:t>memerlukan</a:t>
            </a:r>
            <a:r>
              <a:rPr lang="en-US" sz="2400" dirty="0" smtClean="0"/>
              <a:t> </a:t>
            </a:r>
            <a:r>
              <a:rPr lang="en-US" sz="2400" dirty="0" err="1" smtClean="0"/>
              <a:t>kertas</a:t>
            </a:r>
            <a:r>
              <a:rPr lang="en-US" sz="2400" dirty="0" smtClean="0"/>
              <a:t> yang </a:t>
            </a:r>
          </a:p>
          <a:p>
            <a:pPr marL="0" indent="0"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dirty="0" err="1" smtClean="0"/>
              <a:t>luas.Agar</a:t>
            </a:r>
            <a:r>
              <a:rPr lang="en-US" sz="2400" dirty="0" smtClean="0"/>
              <a:t> </a:t>
            </a:r>
            <a:r>
              <a:rPr lang="en-US" sz="2400" dirty="0" err="1" smtClean="0"/>
              <a:t>laporan</a:t>
            </a:r>
            <a:r>
              <a:rPr lang="en-US" sz="2400" dirty="0" smtClean="0"/>
              <a:t> </a:t>
            </a:r>
            <a:r>
              <a:rPr lang="en-US" sz="2400" dirty="0" err="1" smtClean="0"/>
              <a:t>keuangan</a:t>
            </a:r>
            <a:r>
              <a:rPr lang="en-US" sz="2400" dirty="0" smtClean="0"/>
              <a:t> </a:t>
            </a:r>
            <a:r>
              <a:rPr lang="en-US" sz="2400" dirty="0" err="1" smtClean="0"/>
              <a:t>disusun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waktu</a:t>
            </a:r>
            <a:r>
              <a:rPr lang="en-US" sz="2400" dirty="0" smtClean="0"/>
              <a:t> yang </a:t>
            </a:r>
            <a:r>
              <a:rPr lang="en-US" sz="2400" dirty="0" err="1" smtClean="0"/>
              <a:t>relatif</a:t>
            </a:r>
            <a:r>
              <a:rPr lang="en-US" sz="2400" dirty="0" smtClean="0"/>
              <a:t> </a:t>
            </a:r>
            <a:r>
              <a:rPr lang="en-US" sz="2400" dirty="0" err="1" smtClean="0"/>
              <a:t>singkat</a:t>
            </a:r>
            <a:r>
              <a:rPr lang="en-US" sz="2400" dirty="0" smtClean="0"/>
              <a:t>, </a:t>
            </a:r>
            <a:r>
              <a:rPr lang="en-US" sz="2400" dirty="0" err="1" smtClean="0"/>
              <a:t>maka</a:t>
            </a:r>
            <a:r>
              <a:rPr lang="en-US" sz="2400" dirty="0" smtClean="0"/>
              <a:t> </a:t>
            </a:r>
            <a:r>
              <a:rPr lang="en-US" sz="2400" dirty="0" err="1" smtClean="0"/>
              <a:t>setiap</a:t>
            </a:r>
            <a:r>
              <a:rPr lang="en-US" sz="2400" dirty="0" smtClean="0"/>
              <a:t> </a:t>
            </a:r>
            <a:r>
              <a:rPr lang="en-US" sz="2400" dirty="0" err="1" smtClean="0"/>
              <a:t>jenis</a:t>
            </a:r>
            <a:r>
              <a:rPr lang="en-US" sz="2400" dirty="0" smtClean="0"/>
              <a:t> </a:t>
            </a:r>
            <a:r>
              <a:rPr lang="en-US" sz="2400" dirty="0" err="1" smtClean="0"/>
              <a:t>perkiraan</a:t>
            </a:r>
            <a:r>
              <a:rPr lang="en-US" sz="2400" dirty="0" smtClean="0"/>
              <a:t> </a:t>
            </a:r>
            <a:r>
              <a:rPr lang="en-US" sz="2400" dirty="0" err="1" smtClean="0"/>
              <a:t>yaitu</a:t>
            </a:r>
            <a:r>
              <a:rPr lang="en-US" sz="2400" dirty="0" smtClean="0"/>
              <a:t> </a:t>
            </a:r>
            <a:r>
              <a:rPr lang="en-US" sz="2400" b="1" i="1" dirty="0" err="1" smtClean="0">
                <a:solidFill>
                  <a:srgbClr val="FF5050"/>
                </a:solidFill>
              </a:rPr>
              <a:t>aktiva</a:t>
            </a:r>
            <a:r>
              <a:rPr lang="en-US" sz="2400" b="1" i="1" dirty="0" smtClean="0">
                <a:solidFill>
                  <a:srgbClr val="FF5050"/>
                </a:solidFill>
              </a:rPr>
              <a:t>, </a:t>
            </a:r>
            <a:r>
              <a:rPr lang="en-US" sz="2400" b="1" i="1" dirty="0" err="1" smtClean="0">
                <a:solidFill>
                  <a:srgbClr val="FF5050"/>
                </a:solidFill>
              </a:rPr>
              <a:t>kewajiban</a:t>
            </a:r>
            <a:r>
              <a:rPr lang="en-US" sz="2400" b="1" i="1" dirty="0" smtClean="0">
                <a:solidFill>
                  <a:srgbClr val="FF5050"/>
                </a:solidFill>
              </a:rPr>
              <a:t>, modal, </a:t>
            </a:r>
            <a:r>
              <a:rPr lang="en-US" sz="2400" b="1" i="1" dirty="0" err="1" smtClean="0">
                <a:solidFill>
                  <a:srgbClr val="FF5050"/>
                </a:solidFill>
              </a:rPr>
              <a:t>pendapatan</a:t>
            </a:r>
            <a:r>
              <a:rPr lang="en-US" sz="2400" b="1" i="1" dirty="0" smtClean="0">
                <a:solidFill>
                  <a:srgbClr val="FF5050"/>
                </a:solidFill>
              </a:rPr>
              <a:t> </a:t>
            </a:r>
            <a:r>
              <a:rPr lang="en-US" sz="2400" b="1" i="1" dirty="0" err="1" smtClean="0">
                <a:solidFill>
                  <a:srgbClr val="FF5050"/>
                </a:solidFill>
              </a:rPr>
              <a:t>dan</a:t>
            </a:r>
            <a:r>
              <a:rPr lang="en-US" sz="2400" b="1" i="1" dirty="0" smtClean="0">
                <a:solidFill>
                  <a:srgbClr val="FF5050"/>
                </a:solidFill>
              </a:rPr>
              <a:t> </a:t>
            </a:r>
            <a:r>
              <a:rPr lang="en-US" sz="2400" b="1" i="1" dirty="0" err="1" smtClean="0">
                <a:solidFill>
                  <a:srgbClr val="FF5050"/>
                </a:solidFill>
              </a:rPr>
              <a:t>beban</a:t>
            </a:r>
            <a:r>
              <a:rPr lang="en-US" sz="2400" dirty="0" smtClean="0"/>
              <a:t> </a:t>
            </a:r>
            <a:r>
              <a:rPr lang="en-US" sz="2400" dirty="0" err="1" smtClean="0"/>
              <a:t>harus</a:t>
            </a:r>
            <a:r>
              <a:rPr lang="en-US" sz="2400" dirty="0" smtClean="0"/>
              <a:t> </a:t>
            </a:r>
            <a:r>
              <a:rPr lang="en-US" sz="2400" dirty="0" err="1" smtClean="0"/>
              <a:t>dibuat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catatan</a:t>
            </a:r>
            <a:r>
              <a:rPr lang="en-US" sz="2400" dirty="0" smtClean="0"/>
              <a:t> </a:t>
            </a:r>
            <a:r>
              <a:rPr lang="en-US" sz="2400" dirty="0" err="1" smtClean="0"/>
              <a:t>terpisah</a:t>
            </a:r>
            <a:r>
              <a:rPr lang="en-US" sz="2400" dirty="0" smtClean="0"/>
              <a:t>. Kumpulan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seluruh</a:t>
            </a:r>
            <a:r>
              <a:rPr lang="en-US" sz="2400" dirty="0" smtClean="0"/>
              <a:t> </a:t>
            </a:r>
            <a:r>
              <a:rPr lang="en-US" sz="2400" dirty="0" err="1" smtClean="0"/>
              <a:t>perkiraan</a:t>
            </a:r>
            <a:r>
              <a:rPr lang="en-US" sz="2400" dirty="0" smtClean="0"/>
              <a:t> </a:t>
            </a:r>
            <a:r>
              <a:rPr lang="en-US" sz="2400" dirty="0" err="1" smtClean="0"/>
              <a:t>disebut</a:t>
            </a:r>
            <a:r>
              <a:rPr lang="en-US" sz="2400" dirty="0" smtClean="0"/>
              <a:t> </a:t>
            </a:r>
            <a:r>
              <a:rPr lang="en-US" sz="2400" dirty="0" err="1" smtClean="0"/>
              <a:t>buku</a:t>
            </a:r>
            <a:r>
              <a:rPr lang="en-US" sz="2400" dirty="0" smtClean="0"/>
              <a:t> </a:t>
            </a:r>
            <a:r>
              <a:rPr lang="en-US" sz="2400" dirty="0" err="1" smtClean="0"/>
              <a:t>besar</a:t>
            </a:r>
            <a:r>
              <a:rPr lang="en-US" sz="2400" dirty="0" smtClean="0"/>
              <a:t> (</a:t>
            </a:r>
            <a:r>
              <a:rPr lang="en-US" sz="2400" i="1" dirty="0" smtClean="0"/>
              <a:t>Ledger</a:t>
            </a:r>
            <a:r>
              <a:rPr lang="en-US" sz="2400" dirty="0" smtClean="0"/>
              <a:t>). </a:t>
            </a:r>
            <a:endParaRPr lang="en-GB" sz="2400" dirty="0" smtClean="0"/>
          </a:p>
        </p:txBody>
      </p:sp>
      <p:sp>
        <p:nvSpPr>
          <p:cNvPr id="4098" name="Slide Number Placeholder 5"/>
          <p:cNvSpPr>
            <a:spLocks noGrp="1"/>
          </p:cNvSpPr>
          <p:nvPr>
            <p:ph type="sldNum" sz="quarter" idx="15"/>
          </p:nvPr>
        </p:nvSpPr>
        <p:spPr>
          <a:noFill/>
        </p:spPr>
        <p:txBody>
          <a:bodyPr/>
          <a:lstStyle/>
          <a:p>
            <a:fld id="{8A2162CD-DEE6-495E-B0FA-CAC929AB4416}" type="slidenum">
              <a:rPr lang="en-GB"/>
              <a:pPr/>
              <a:t>12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Cara </a:t>
            </a:r>
            <a:r>
              <a:rPr lang="en-US" dirty="0" err="1" smtClean="0"/>
              <a:t>Menentukan</a:t>
            </a:r>
            <a:r>
              <a:rPr lang="en-US" dirty="0" smtClean="0"/>
              <a:t> Debit/ </a:t>
            </a:r>
            <a:r>
              <a:rPr lang="en-US" dirty="0" err="1" smtClean="0"/>
              <a:t>Kredit</a:t>
            </a:r>
            <a:r>
              <a:rPr lang="en-US" dirty="0" smtClean="0"/>
              <a:t> </a:t>
            </a:r>
            <a:r>
              <a:rPr lang="en-US" dirty="0" err="1" smtClean="0"/>
              <a:t>Perkiraan</a:t>
            </a:r>
            <a:endParaRPr lang="en-US" dirty="0" smtClean="0"/>
          </a:p>
        </p:txBody>
      </p:sp>
      <p:pic>
        <p:nvPicPr>
          <p:cNvPr id="14339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295400" y="2057400"/>
            <a:ext cx="6477000" cy="31242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5400" b="1" smtClean="0">
                <a:solidFill>
                  <a:srgbClr val="CC3300"/>
                </a:solidFill>
              </a:rPr>
              <a:t>Nomor Perkiraan</a:t>
            </a:r>
            <a:endParaRPr lang="en-GB" sz="5400" b="1" smtClean="0">
              <a:solidFill>
                <a:srgbClr val="CC3300"/>
              </a:solidFill>
            </a:endParaRPr>
          </a:p>
        </p:txBody>
      </p:sp>
      <p:sp>
        <p:nvSpPr>
          <p:cNvPr id="5124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949325" y="1752600"/>
            <a:ext cx="7661275" cy="43434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Nomor perkiraan berguna untuk mengelompokkan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perkiraan-perkiraan dan sebagai kode agar mudah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mencarinya.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Nomor perkiraan yang paling banyak dipakai adalah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sistem nomor ratusan. Perkiraan dibagi atas 5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golongan.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b="1" smtClean="0"/>
              <a:t>Aktiva</a:t>
            </a:r>
            <a:r>
              <a:rPr lang="en-US" sz="2400" smtClean="0"/>
              <a:t> bernomor 100-199, </a:t>
            </a:r>
            <a:r>
              <a:rPr lang="en-US" sz="2400" b="1" smtClean="0"/>
              <a:t>Kewajiban</a:t>
            </a:r>
            <a:r>
              <a:rPr lang="en-US" sz="2400" smtClean="0"/>
              <a:t> bernomor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200-299, </a:t>
            </a:r>
            <a:r>
              <a:rPr lang="en-US" sz="2400" b="1" smtClean="0"/>
              <a:t>Modal</a:t>
            </a:r>
            <a:r>
              <a:rPr lang="en-US" sz="2400" smtClean="0"/>
              <a:t> bernomor 300-399, </a:t>
            </a:r>
            <a:r>
              <a:rPr lang="en-US" sz="2400" b="1" smtClean="0"/>
              <a:t>Pendapatan</a:t>
            </a:r>
            <a:r>
              <a:rPr lang="en-US" sz="2400" smtClean="0"/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bernomor 400-499, dan </a:t>
            </a:r>
            <a:r>
              <a:rPr lang="en-US" sz="2400" b="1" smtClean="0"/>
              <a:t>Beban</a:t>
            </a:r>
            <a:r>
              <a:rPr lang="en-US" sz="2400" smtClean="0"/>
              <a:t> bernomor 500-599.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GB" sz="2400" smtClean="0"/>
          </a:p>
        </p:txBody>
      </p:sp>
      <p:sp>
        <p:nvSpPr>
          <p:cNvPr id="5122" name="Slide Number Placeholder 5"/>
          <p:cNvSpPr>
            <a:spLocks noGrp="1"/>
          </p:cNvSpPr>
          <p:nvPr>
            <p:ph type="sldNum" sz="quarter" idx="15"/>
          </p:nvPr>
        </p:nvSpPr>
        <p:spPr>
          <a:noFill/>
        </p:spPr>
        <p:txBody>
          <a:bodyPr/>
          <a:lstStyle/>
          <a:p>
            <a:fld id="{AC528152-BA8F-49F1-B26F-6DD99E387187}" type="slidenum">
              <a:rPr lang="en-GB"/>
              <a:pPr/>
              <a:t>14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400" b="1" smtClean="0">
                <a:solidFill>
                  <a:srgbClr val="CC3300"/>
                </a:solidFill>
              </a:rPr>
              <a:t>1. Harta/Aktiva (</a:t>
            </a:r>
            <a:r>
              <a:rPr lang="en-US" sz="4400" b="1" i="1" smtClean="0">
                <a:solidFill>
                  <a:srgbClr val="CC3300"/>
                </a:solidFill>
              </a:rPr>
              <a:t>Assets</a:t>
            </a:r>
            <a:r>
              <a:rPr lang="en-US" sz="4400" b="1" smtClean="0">
                <a:solidFill>
                  <a:srgbClr val="CC3300"/>
                </a:solidFill>
              </a:rPr>
              <a:t>)</a:t>
            </a:r>
            <a:r>
              <a:rPr lang="en-US" sz="4400" b="1" smtClean="0"/>
              <a:t> </a:t>
            </a:r>
            <a:endParaRPr lang="en-GB" sz="4400" b="1" smtClean="0"/>
          </a:p>
        </p:txBody>
      </p:sp>
      <p:sp>
        <p:nvSpPr>
          <p:cNvPr id="6148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949325" y="1752600"/>
            <a:ext cx="7661275" cy="4343400"/>
          </a:xfrm>
        </p:spPr>
        <p:txBody>
          <a:bodyPr>
            <a:normAutofit lnSpcReduction="10000"/>
          </a:bodyPr>
          <a:lstStyle/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Harta Lancar (</a:t>
            </a:r>
            <a:r>
              <a:rPr lang="en-US" sz="2400" i="1" smtClean="0"/>
              <a:t>Current Assets</a:t>
            </a:r>
            <a:r>
              <a:rPr lang="en-US" sz="2400" smtClean="0"/>
              <a:t>).</a:t>
            </a:r>
          </a:p>
          <a:p>
            <a:pPr marL="609600" indent="-609600" eaLnBrk="1" hangingPunct="1">
              <a:lnSpc>
                <a:spcPct val="80000"/>
              </a:lnSpc>
              <a:buSzPct val="90000"/>
              <a:buFont typeface="Wingdings" pitchFamily="2" charset="2"/>
              <a:buAutoNum type="arabicPlain" startAt="100"/>
            </a:pPr>
            <a:r>
              <a:rPr lang="en-US" sz="2400" smtClean="0"/>
              <a:t>Kas</a:t>
            </a:r>
          </a:p>
          <a:p>
            <a:pPr marL="609600" indent="-609600" eaLnBrk="1" hangingPunct="1">
              <a:lnSpc>
                <a:spcPct val="80000"/>
              </a:lnSpc>
              <a:buSzPct val="90000"/>
              <a:buFont typeface="Wingdings" pitchFamily="2" charset="2"/>
              <a:buAutoNum type="arabicPlain" startAt="100"/>
            </a:pPr>
            <a:r>
              <a:rPr lang="en-US" sz="2400" smtClean="0"/>
              <a:t>Surat-surat berharga (</a:t>
            </a:r>
            <a:r>
              <a:rPr lang="en-US" sz="2400" i="1" smtClean="0"/>
              <a:t>Marketable Securities</a:t>
            </a:r>
            <a:r>
              <a:rPr lang="en-US" sz="2400" smtClean="0"/>
              <a:t>)</a:t>
            </a:r>
          </a:p>
          <a:p>
            <a:pPr marL="609600" indent="-609600" eaLnBrk="1" hangingPunct="1">
              <a:lnSpc>
                <a:spcPct val="80000"/>
              </a:lnSpc>
              <a:buSzPct val="90000"/>
              <a:buFont typeface="Wingdings" pitchFamily="2" charset="2"/>
              <a:buAutoNum type="arabicPlain" startAt="100"/>
            </a:pPr>
            <a:r>
              <a:rPr lang="en-US" sz="2400" smtClean="0"/>
              <a:t>Piutang Dagang (</a:t>
            </a:r>
            <a:r>
              <a:rPr lang="en-US" sz="2400" i="1" smtClean="0"/>
              <a:t>Account Receivable</a:t>
            </a:r>
            <a:r>
              <a:rPr lang="en-US" sz="2400" smtClean="0"/>
              <a:t>)</a:t>
            </a:r>
          </a:p>
          <a:p>
            <a:pPr marL="609600" indent="-609600" eaLnBrk="1" hangingPunct="1">
              <a:lnSpc>
                <a:spcPct val="80000"/>
              </a:lnSpc>
              <a:buSzPct val="90000"/>
              <a:buFont typeface="Wingdings" pitchFamily="2" charset="2"/>
              <a:buAutoNum type="arabicPlain" startAt="100"/>
            </a:pPr>
            <a:r>
              <a:rPr lang="en-US" sz="2400" smtClean="0"/>
              <a:t>Wesel Tagih (</a:t>
            </a:r>
            <a:r>
              <a:rPr lang="en-US" sz="2400" i="1" smtClean="0"/>
              <a:t>Notes Reveivable</a:t>
            </a:r>
            <a:r>
              <a:rPr lang="en-US" sz="2400" smtClean="0"/>
              <a:t>)</a:t>
            </a:r>
          </a:p>
          <a:p>
            <a:pPr marL="609600" indent="-609600" eaLnBrk="1" hangingPunct="1">
              <a:lnSpc>
                <a:spcPct val="80000"/>
              </a:lnSpc>
              <a:buSzPct val="90000"/>
              <a:buFont typeface="Wingdings" pitchFamily="2" charset="2"/>
              <a:buAutoNum type="arabicPlain" startAt="100"/>
            </a:pPr>
            <a:r>
              <a:rPr lang="en-US" sz="2400" smtClean="0"/>
              <a:t>Perlengkapan (</a:t>
            </a:r>
            <a:r>
              <a:rPr lang="en-US" sz="2400" i="1" smtClean="0"/>
              <a:t>Supplies</a:t>
            </a:r>
            <a:r>
              <a:rPr lang="en-US" sz="2400" smtClean="0"/>
              <a:t>)</a:t>
            </a:r>
          </a:p>
          <a:p>
            <a:pPr marL="609600" indent="-609600" eaLnBrk="1" hangingPunct="1">
              <a:lnSpc>
                <a:spcPct val="80000"/>
              </a:lnSpc>
              <a:buSzPct val="90000"/>
              <a:buFont typeface="Wingdings" pitchFamily="2" charset="2"/>
              <a:buAutoNum type="arabicPlain" startAt="100"/>
            </a:pPr>
            <a:r>
              <a:rPr lang="en-US" sz="2400" smtClean="0"/>
              <a:t>Sewa dibayar dimuka (</a:t>
            </a:r>
            <a:r>
              <a:rPr lang="en-US" sz="2400" i="1" smtClean="0"/>
              <a:t>Prepaid Rent</a:t>
            </a:r>
            <a:r>
              <a:rPr lang="en-US" sz="2400" smtClean="0"/>
              <a:t>)</a:t>
            </a:r>
          </a:p>
          <a:p>
            <a:pPr marL="609600" indent="-609600" eaLnBrk="1" hangingPunct="1">
              <a:lnSpc>
                <a:spcPct val="80000"/>
              </a:lnSpc>
              <a:buSzPct val="90000"/>
              <a:buFont typeface="Wingdings" pitchFamily="2" charset="2"/>
              <a:buAutoNum type="arabicPlain" startAt="100"/>
            </a:pPr>
            <a:r>
              <a:rPr lang="en-US" sz="2400" smtClean="0"/>
              <a:t>Asuransi dibayar dimuka (</a:t>
            </a:r>
            <a:r>
              <a:rPr lang="en-US" sz="2400" i="1" smtClean="0"/>
              <a:t>Prepaid Insurance</a:t>
            </a:r>
            <a:r>
              <a:rPr lang="en-US" sz="2400" smtClean="0"/>
              <a:t>)</a:t>
            </a:r>
          </a:p>
          <a:p>
            <a:pPr marL="609600" indent="-609600" eaLnBrk="1" hangingPunct="1">
              <a:lnSpc>
                <a:spcPct val="80000"/>
              </a:lnSpc>
              <a:buSzPct val="90000"/>
              <a:buFont typeface="Wingdings" pitchFamily="2" charset="2"/>
              <a:buAutoNum type="arabicPlain" startAt="100"/>
            </a:pPr>
            <a:r>
              <a:rPr lang="en-US" sz="2400" smtClean="0"/>
              <a:t>Iklan dibayar dimuka (</a:t>
            </a:r>
            <a:r>
              <a:rPr lang="en-US" sz="2400" i="1" smtClean="0"/>
              <a:t>Prepaid Advertising</a:t>
            </a:r>
            <a:r>
              <a:rPr lang="en-US" sz="2400" smtClean="0"/>
              <a:t>)</a:t>
            </a:r>
          </a:p>
          <a:p>
            <a:pPr marL="609600" indent="-609600" eaLnBrk="1" hangingPunct="1">
              <a:lnSpc>
                <a:spcPct val="80000"/>
              </a:lnSpc>
              <a:buSzPct val="90000"/>
              <a:buFont typeface="Wingdings" pitchFamily="2" charset="2"/>
              <a:buAutoNum type="arabicPlain" startAt="100"/>
            </a:pPr>
            <a:r>
              <a:rPr lang="en-US" sz="2400" smtClean="0"/>
              <a:t>Persediaan barang dagang (</a:t>
            </a:r>
            <a:r>
              <a:rPr lang="en-US" sz="2400" i="1" smtClean="0"/>
              <a:t>Merchandise Inventory</a:t>
            </a:r>
            <a:r>
              <a:rPr lang="en-US" sz="2400" smtClean="0"/>
              <a:t>)</a:t>
            </a:r>
          </a:p>
          <a:p>
            <a:pPr marL="609600" indent="-609600" eaLnBrk="1" hangingPunct="1">
              <a:lnSpc>
                <a:spcPct val="80000"/>
              </a:lnSpc>
              <a:buSzPct val="90000"/>
              <a:buFont typeface="Wingdings" pitchFamily="2" charset="2"/>
              <a:buNone/>
            </a:pPr>
            <a:r>
              <a:rPr lang="en-US" sz="2400" smtClean="0"/>
              <a:t>	dll.	</a:t>
            </a:r>
            <a:endParaRPr lang="en-GB" sz="2400" smtClean="0"/>
          </a:p>
        </p:txBody>
      </p:sp>
      <p:sp>
        <p:nvSpPr>
          <p:cNvPr id="6146" name="Slide Number Placeholder 5"/>
          <p:cNvSpPr>
            <a:spLocks noGrp="1"/>
          </p:cNvSpPr>
          <p:nvPr>
            <p:ph type="sldNum" sz="quarter" idx="15"/>
          </p:nvPr>
        </p:nvSpPr>
        <p:spPr>
          <a:noFill/>
        </p:spPr>
        <p:txBody>
          <a:bodyPr/>
          <a:lstStyle/>
          <a:p>
            <a:fld id="{1EDA6553-B523-41E5-B441-0A8366D47239}" type="slidenum">
              <a:rPr lang="en-GB"/>
              <a:pPr/>
              <a:t>15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400" b="1" smtClean="0">
                <a:solidFill>
                  <a:srgbClr val="CC3300"/>
                </a:solidFill>
              </a:rPr>
              <a:t>1. Harta/Aktiva (</a:t>
            </a:r>
            <a:r>
              <a:rPr lang="en-US" sz="4400" b="1" i="1" smtClean="0">
                <a:solidFill>
                  <a:srgbClr val="CC3300"/>
                </a:solidFill>
              </a:rPr>
              <a:t>Assets</a:t>
            </a:r>
            <a:r>
              <a:rPr lang="en-US" sz="4400" b="1" smtClean="0">
                <a:solidFill>
                  <a:srgbClr val="CC3300"/>
                </a:solidFill>
              </a:rPr>
              <a:t>)</a:t>
            </a:r>
            <a:endParaRPr lang="en-GB" sz="4400" b="1" smtClean="0">
              <a:solidFill>
                <a:srgbClr val="CC3300"/>
              </a:solidFill>
            </a:endParaRPr>
          </a:p>
        </p:txBody>
      </p:sp>
      <p:sp>
        <p:nvSpPr>
          <p:cNvPr id="8196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en-US" smtClean="0"/>
              <a:t>Harta Tetap Tidak Berwujud (</a:t>
            </a:r>
            <a:r>
              <a:rPr lang="en-US" i="1" smtClean="0"/>
              <a:t>Intangible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i="1" smtClean="0"/>
              <a:t>Assets</a:t>
            </a:r>
            <a:r>
              <a:rPr lang="en-US" smtClean="0"/>
              <a:t>).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smtClean="0">
                <a:solidFill>
                  <a:schemeClr val="accent1"/>
                </a:solidFill>
              </a:rPr>
              <a:t>130	</a:t>
            </a:r>
            <a:r>
              <a:rPr lang="en-US" smtClean="0"/>
              <a:t>Hak Paten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smtClean="0">
                <a:solidFill>
                  <a:schemeClr val="accent1"/>
                </a:solidFill>
              </a:rPr>
              <a:t>131	</a:t>
            </a:r>
            <a:r>
              <a:rPr lang="en-US" smtClean="0"/>
              <a:t>Hak Cipta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smtClean="0">
                <a:solidFill>
                  <a:schemeClr val="accent1"/>
                </a:solidFill>
              </a:rPr>
              <a:t>132	</a:t>
            </a:r>
            <a:r>
              <a:rPr lang="en-US" smtClean="0"/>
              <a:t>Franchise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smtClean="0">
                <a:solidFill>
                  <a:schemeClr val="accent1"/>
                </a:solidFill>
              </a:rPr>
              <a:t>133	</a:t>
            </a:r>
            <a:r>
              <a:rPr lang="en-US" smtClean="0"/>
              <a:t>Goodwill</a:t>
            </a:r>
          </a:p>
          <a:p>
            <a:pPr marL="609600" indent="-609600" eaLnBrk="1" hangingPunct="1"/>
            <a:endParaRPr lang="en-GB" smtClean="0">
              <a:solidFill>
                <a:schemeClr val="accent1"/>
              </a:solidFill>
            </a:endParaRPr>
          </a:p>
        </p:txBody>
      </p:sp>
      <p:sp>
        <p:nvSpPr>
          <p:cNvPr id="8194" name="Slide Number Placeholder 5"/>
          <p:cNvSpPr>
            <a:spLocks noGrp="1"/>
          </p:cNvSpPr>
          <p:nvPr>
            <p:ph type="sldNum" sz="quarter" idx="15"/>
          </p:nvPr>
        </p:nvSpPr>
        <p:spPr>
          <a:noFill/>
        </p:spPr>
        <p:txBody>
          <a:bodyPr/>
          <a:lstStyle/>
          <a:p>
            <a:fld id="{FA5DD59C-65B3-4719-BFB0-055748443038}" type="slidenum">
              <a:rPr lang="en-GB"/>
              <a:pPr/>
              <a:t>16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4400" b="1" smtClean="0">
                <a:solidFill>
                  <a:srgbClr val="CC3300"/>
                </a:solidFill>
              </a:rPr>
              <a:t>2. Kewajiban (</a:t>
            </a:r>
            <a:r>
              <a:rPr lang="en-US" sz="4400" b="1" i="1" smtClean="0">
                <a:solidFill>
                  <a:srgbClr val="CC3300"/>
                </a:solidFill>
              </a:rPr>
              <a:t>Liabilities</a:t>
            </a:r>
            <a:r>
              <a:rPr lang="en-US" sz="4400" b="1" smtClean="0">
                <a:solidFill>
                  <a:srgbClr val="CC3300"/>
                </a:solidFill>
              </a:rPr>
              <a:t>)</a:t>
            </a:r>
            <a:endParaRPr lang="en-GB" sz="4400" b="1" smtClean="0">
              <a:solidFill>
                <a:srgbClr val="CC3300"/>
              </a:solidFill>
            </a:endParaRPr>
          </a:p>
        </p:txBody>
      </p:sp>
      <p:sp>
        <p:nvSpPr>
          <p:cNvPr id="9220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Kewajiban Lancar (</a:t>
            </a:r>
            <a:r>
              <a:rPr lang="en-US" sz="2400" i="1" smtClean="0"/>
              <a:t>Current Liabilities</a:t>
            </a:r>
            <a:r>
              <a:rPr lang="en-US" sz="2400" smtClean="0"/>
              <a:t>)</a:t>
            </a:r>
          </a:p>
          <a:p>
            <a:pPr marL="609600" indent="-609600" eaLnBrk="1" hangingPunct="1">
              <a:lnSpc>
                <a:spcPct val="80000"/>
              </a:lnSpc>
              <a:buSzPct val="90000"/>
              <a:buFont typeface="Wingdings" pitchFamily="2" charset="2"/>
              <a:buAutoNum type="arabicPlain" startAt="200"/>
            </a:pPr>
            <a:r>
              <a:rPr lang="en-US" sz="2400" smtClean="0"/>
              <a:t>Utang dagang (</a:t>
            </a:r>
            <a:r>
              <a:rPr lang="en-US" sz="2400" i="1" smtClean="0"/>
              <a:t>Account Payable</a:t>
            </a:r>
            <a:r>
              <a:rPr lang="en-US" sz="2400" smtClean="0"/>
              <a:t>)</a:t>
            </a:r>
          </a:p>
          <a:p>
            <a:pPr marL="609600" indent="-609600" eaLnBrk="1" hangingPunct="1">
              <a:lnSpc>
                <a:spcPct val="80000"/>
              </a:lnSpc>
              <a:buSzPct val="90000"/>
              <a:buFont typeface="Wingdings" pitchFamily="2" charset="2"/>
              <a:buAutoNum type="arabicPlain" startAt="200"/>
            </a:pPr>
            <a:r>
              <a:rPr lang="en-US" sz="2400" smtClean="0"/>
              <a:t>Wesel bayar (</a:t>
            </a:r>
            <a:r>
              <a:rPr lang="en-US" sz="2400" i="1" smtClean="0"/>
              <a:t>Notes Payable</a:t>
            </a:r>
            <a:r>
              <a:rPr lang="en-US" sz="2400" smtClean="0"/>
              <a:t>)</a:t>
            </a:r>
          </a:p>
          <a:p>
            <a:pPr marL="609600" indent="-609600" eaLnBrk="1" hangingPunct="1">
              <a:lnSpc>
                <a:spcPct val="80000"/>
              </a:lnSpc>
              <a:buSzPct val="90000"/>
              <a:buFont typeface="Wingdings" pitchFamily="2" charset="2"/>
              <a:buAutoNum type="arabicPlain" startAt="200"/>
            </a:pPr>
            <a:r>
              <a:rPr lang="en-US" sz="2400" smtClean="0"/>
              <a:t>Utang pajak (</a:t>
            </a:r>
            <a:r>
              <a:rPr lang="en-US" sz="2400" i="1" smtClean="0"/>
              <a:t>Tax Payable</a:t>
            </a:r>
            <a:r>
              <a:rPr lang="en-US" sz="2400" smtClean="0"/>
              <a:t>)</a:t>
            </a:r>
          </a:p>
          <a:p>
            <a:pPr marL="609600" indent="-609600" eaLnBrk="1" hangingPunct="1">
              <a:lnSpc>
                <a:spcPct val="80000"/>
              </a:lnSpc>
              <a:buSzPct val="90000"/>
              <a:buFont typeface="Wingdings" pitchFamily="2" charset="2"/>
              <a:buAutoNum type="arabicPlain" startAt="200"/>
            </a:pPr>
            <a:r>
              <a:rPr lang="en-US" sz="2400" smtClean="0"/>
              <a:t>Utang gaji (</a:t>
            </a:r>
            <a:r>
              <a:rPr lang="en-US" sz="2400" i="1" smtClean="0"/>
              <a:t>Salaries Payable</a:t>
            </a:r>
            <a:r>
              <a:rPr lang="en-US" sz="2400" smtClean="0"/>
              <a:t>)</a:t>
            </a:r>
          </a:p>
          <a:p>
            <a:pPr marL="609600" indent="-609600" eaLnBrk="1" hangingPunct="1">
              <a:lnSpc>
                <a:spcPct val="80000"/>
              </a:lnSpc>
              <a:buSzPct val="90000"/>
              <a:buFont typeface="Wingdings" pitchFamily="2" charset="2"/>
              <a:buAutoNum type="arabicPlain" startAt="200"/>
            </a:pPr>
            <a:r>
              <a:rPr lang="en-US" sz="2400" smtClean="0"/>
              <a:t>Utang bunga (</a:t>
            </a:r>
            <a:r>
              <a:rPr lang="en-US" sz="2400" i="1" smtClean="0"/>
              <a:t>Interest Payable</a:t>
            </a:r>
            <a:r>
              <a:rPr lang="en-US" sz="2400" smtClean="0"/>
              <a:t>)</a:t>
            </a:r>
          </a:p>
          <a:p>
            <a:pPr marL="609600" indent="-609600" eaLnBrk="1" hangingPunct="1">
              <a:lnSpc>
                <a:spcPct val="80000"/>
              </a:lnSpc>
              <a:buSzPct val="90000"/>
              <a:buFont typeface="Wingdings" pitchFamily="2" charset="2"/>
              <a:buAutoNum type="arabicPlain" startAt="200"/>
            </a:pPr>
            <a:r>
              <a:rPr lang="en-US" sz="2400" smtClean="0"/>
              <a:t>Utang sewa (</a:t>
            </a:r>
            <a:r>
              <a:rPr lang="en-US" sz="2400" i="1" smtClean="0"/>
              <a:t>Rent Payable</a:t>
            </a:r>
            <a:r>
              <a:rPr lang="en-US" sz="2400" smtClean="0"/>
              <a:t>)</a:t>
            </a:r>
          </a:p>
          <a:p>
            <a:pPr marL="609600" indent="-609600" eaLnBrk="1" hangingPunct="1">
              <a:lnSpc>
                <a:spcPct val="80000"/>
              </a:lnSpc>
              <a:buSzPct val="90000"/>
              <a:buFont typeface="Wingdings" pitchFamily="2" charset="2"/>
              <a:buAutoNum type="arabicPlain" startAt="200"/>
            </a:pPr>
            <a:r>
              <a:rPr lang="en-US" sz="2400" smtClean="0"/>
              <a:t>Utang listrik (</a:t>
            </a:r>
            <a:r>
              <a:rPr lang="en-US" sz="2400" i="1" smtClean="0"/>
              <a:t>Electricity Payable</a:t>
            </a:r>
            <a:r>
              <a:rPr lang="en-US" sz="2400" smtClean="0"/>
              <a:t>)</a:t>
            </a:r>
          </a:p>
          <a:p>
            <a:pPr marL="609600" indent="-609600" eaLnBrk="1" hangingPunct="1">
              <a:lnSpc>
                <a:spcPct val="80000"/>
              </a:lnSpc>
              <a:buSzPct val="90000"/>
              <a:buFont typeface="Wingdings" pitchFamily="2" charset="2"/>
              <a:buAutoNum type="arabicPlain" startAt="200"/>
            </a:pPr>
            <a:r>
              <a:rPr lang="en-US" sz="2400" smtClean="0"/>
              <a:t>Utang iklan (</a:t>
            </a:r>
            <a:r>
              <a:rPr lang="en-US" sz="2400" i="1" smtClean="0"/>
              <a:t>Advertising Payable</a:t>
            </a:r>
            <a:r>
              <a:rPr lang="en-US" sz="2400" smtClean="0"/>
              <a:t>)</a:t>
            </a:r>
          </a:p>
          <a:p>
            <a:pPr marL="609600" indent="-609600" eaLnBrk="1" hangingPunct="1">
              <a:lnSpc>
                <a:spcPct val="80000"/>
              </a:lnSpc>
              <a:buSzPct val="90000"/>
              <a:buFont typeface="Wingdings" pitchFamily="2" charset="2"/>
              <a:buAutoNum type="arabicPlain" startAt="200"/>
            </a:pPr>
            <a:r>
              <a:rPr lang="en-US" sz="2400" smtClean="0"/>
              <a:t>Utang pajak penghasilan (</a:t>
            </a:r>
            <a:r>
              <a:rPr lang="en-US" sz="2400" i="1" smtClean="0"/>
              <a:t>Income Tax Payable</a:t>
            </a:r>
            <a:r>
              <a:rPr lang="en-US" sz="2400" smtClean="0"/>
              <a:t>)</a:t>
            </a:r>
          </a:p>
          <a:p>
            <a:pPr marL="609600" indent="-609600" eaLnBrk="1" hangingPunct="1">
              <a:lnSpc>
                <a:spcPct val="80000"/>
              </a:lnSpc>
              <a:buSzPct val="90000"/>
              <a:buFont typeface="Wingdings" pitchFamily="2" charset="2"/>
              <a:buNone/>
            </a:pPr>
            <a:r>
              <a:rPr lang="en-US" sz="2400" smtClean="0"/>
              <a:t>	dll.</a:t>
            </a:r>
          </a:p>
        </p:txBody>
      </p:sp>
      <p:sp>
        <p:nvSpPr>
          <p:cNvPr id="9218" name="Slide Number Placeholder 5"/>
          <p:cNvSpPr>
            <a:spLocks noGrp="1"/>
          </p:cNvSpPr>
          <p:nvPr>
            <p:ph type="sldNum" sz="quarter" idx="15"/>
          </p:nvPr>
        </p:nvSpPr>
        <p:spPr>
          <a:noFill/>
        </p:spPr>
        <p:txBody>
          <a:bodyPr/>
          <a:lstStyle/>
          <a:p>
            <a:fld id="{F0D93598-B55B-491C-B84D-E5D92694944E}" type="slidenum">
              <a:rPr lang="en-GB"/>
              <a:pPr/>
              <a:t>17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5400" b="1" smtClean="0">
                <a:solidFill>
                  <a:srgbClr val="CC3300"/>
                </a:solidFill>
              </a:rPr>
              <a:t>3. Modal (</a:t>
            </a:r>
            <a:r>
              <a:rPr lang="en-US" sz="5400" b="1" i="1" smtClean="0">
                <a:solidFill>
                  <a:srgbClr val="CC3300"/>
                </a:solidFill>
              </a:rPr>
              <a:t>Capital</a:t>
            </a:r>
            <a:r>
              <a:rPr lang="en-US" sz="5400" b="1" smtClean="0">
                <a:solidFill>
                  <a:srgbClr val="CC3300"/>
                </a:solidFill>
              </a:rPr>
              <a:t>)</a:t>
            </a:r>
            <a:endParaRPr lang="en-GB" sz="5400" b="1" smtClean="0">
              <a:solidFill>
                <a:srgbClr val="CC3300"/>
              </a:solidFill>
            </a:endParaRPr>
          </a:p>
        </p:txBody>
      </p:sp>
      <p:sp>
        <p:nvSpPr>
          <p:cNvPr id="11268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en-US" sz="2800" smtClean="0"/>
              <a:t>Jika bentuk perusahaannya bukan PT :</a:t>
            </a:r>
          </a:p>
          <a:p>
            <a:pPr marL="609600" indent="-609600" eaLnBrk="1" hangingPunct="1">
              <a:buSzPct val="90000"/>
              <a:buFont typeface="Wingdings" pitchFamily="2" charset="2"/>
              <a:buAutoNum type="arabicPlain" startAt="300"/>
            </a:pPr>
            <a:r>
              <a:rPr lang="en-US" sz="2800" smtClean="0"/>
              <a:t>Modal</a:t>
            </a:r>
          </a:p>
          <a:p>
            <a:pPr marL="609600" indent="-609600" eaLnBrk="1" hangingPunct="1">
              <a:buSzPct val="90000"/>
              <a:buFont typeface="Wingdings" pitchFamily="2" charset="2"/>
              <a:buAutoNum type="arabicPlain" startAt="300"/>
            </a:pPr>
            <a:r>
              <a:rPr lang="en-US" sz="2800" smtClean="0"/>
              <a:t>Prive (</a:t>
            </a:r>
            <a:r>
              <a:rPr lang="en-US" sz="2800" i="1" smtClean="0"/>
              <a:t>Drawing</a:t>
            </a:r>
            <a:r>
              <a:rPr lang="en-US" sz="2800" smtClean="0"/>
              <a:t>)</a:t>
            </a:r>
          </a:p>
          <a:p>
            <a:pPr marL="609600" indent="-609600" eaLnBrk="1" hangingPunct="1">
              <a:buSzPct val="90000"/>
              <a:buFont typeface="Wingdings" pitchFamily="2" charset="2"/>
              <a:buNone/>
            </a:pPr>
            <a:endParaRPr lang="en-US" sz="2800" smtClean="0"/>
          </a:p>
          <a:p>
            <a:pPr marL="609600" indent="-609600" eaLnBrk="1" hangingPunct="1">
              <a:buSzPct val="90000"/>
              <a:buFont typeface="Wingdings" pitchFamily="2" charset="2"/>
              <a:buNone/>
            </a:pPr>
            <a:r>
              <a:rPr lang="en-US" sz="2800" smtClean="0"/>
              <a:t>Jika bentuk perusahaannya PT :</a:t>
            </a:r>
          </a:p>
          <a:p>
            <a:pPr marL="609600" indent="-609600" eaLnBrk="1" hangingPunct="1">
              <a:buSzPct val="90000"/>
              <a:buFont typeface="Wingdings" pitchFamily="2" charset="2"/>
              <a:buAutoNum type="arabicPlain" startAt="300"/>
            </a:pPr>
            <a:r>
              <a:rPr lang="en-US" sz="2800" smtClean="0"/>
              <a:t>Modal saham (</a:t>
            </a:r>
            <a:r>
              <a:rPr lang="en-US" sz="2800" i="1" smtClean="0"/>
              <a:t>Capital Stock</a:t>
            </a:r>
            <a:r>
              <a:rPr lang="en-US" sz="2800" smtClean="0"/>
              <a:t>)</a:t>
            </a:r>
          </a:p>
          <a:p>
            <a:pPr marL="609600" indent="-609600" eaLnBrk="1" hangingPunct="1">
              <a:buSzPct val="90000"/>
              <a:buFont typeface="Wingdings" pitchFamily="2" charset="2"/>
              <a:buAutoNum type="arabicPlain" startAt="300"/>
            </a:pPr>
            <a:r>
              <a:rPr lang="en-US" sz="2800" smtClean="0"/>
              <a:t>Laba ditahan (</a:t>
            </a:r>
            <a:r>
              <a:rPr lang="en-US" sz="2800" i="1" smtClean="0"/>
              <a:t>Retained Earning</a:t>
            </a:r>
            <a:r>
              <a:rPr lang="en-US" sz="2800" smtClean="0"/>
              <a:t>)</a:t>
            </a:r>
          </a:p>
          <a:p>
            <a:pPr marL="609600" indent="-609600" eaLnBrk="1" hangingPunct="1">
              <a:buSzPct val="90000"/>
              <a:buFont typeface="Wingdings" pitchFamily="2" charset="2"/>
              <a:buAutoNum type="arabicPlain" startAt="300"/>
            </a:pPr>
            <a:r>
              <a:rPr lang="en-US" sz="2800" smtClean="0"/>
              <a:t>Devidend</a:t>
            </a:r>
            <a:endParaRPr lang="en-GB" sz="2800" smtClean="0"/>
          </a:p>
        </p:txBody>
      </p:sp>
      <p:sp>
        <p:nvSpPr>
          <p:cNvPr id="11266" name="Slide Number Placeholder 5"/>
          <p:cNvSpPr>
            <a:spLocks noGrp="1"/>
          </p:cNvSpPr>
          <p:nvPr>
            <p:ph type="sldNum" sz="quarter" idx="15"/>
          </p:nvPr>
        </p:nvSpPr>
        <p:spPr>
          <a:noFill/>
        </p:spPr>
        <p:txBody>
          <a:bodyPr/>
          <a:lstStyle/>
          <a:p>
            <a:fld id="{3DAFA26D-7988-4728-B5BD-D12AFBF61BF9}" type="slidenum">
              <a:rPr lang="en-GB"/>
              <a:pPr/>
              <a:t>18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4400" b="1" smtClean="0">
                <a:solidFill>
                  <a:srgbClr val="CC3300"/>
                </a:solidFill>
              </a:rPr>
              <a:t>4. Pendapatan (</a:t>
            </a:r>
            <a:r>
              <a:rPr lang="en-US" sz="4400" b="1" i="1" smtClean="0">
                <a:solidFill>
                  <a:srgbClr val="CC3300"/>
                </a:solidFill>
              </a:rPr>
              <a:t>Revenue</a:t>
            </a:r>
            <a:r>
              <a:rPr lang="en-US" sz="4400" b="1" smtClean="0">
                <a:solidFill>
                  <a:srgbClr val="CC3300"/>
                </a:solidFill>
              </a:rPr>
              <a:t>)</a:t>
            </a:r>
            <a:endParaRPr lang="en-GB" sz="4400" b="1" i="1" smtClean="0">
              <a:solidFill>
                <a:srgbClr val="CC3300"/>
              </a:solidFill>
            </a:endParaRPr>
          </a:p>
        </p:txBody>
      </p:sp>
      <p:sp>
        <p:nvSpPr>
          <p:cNvPr id="12292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lain" startAt="400"/>
            </a:pPr>
            <a:r>
              <a:rPr lang="en-US" smtClean="0"/>
              <a:t>Penjualan (</a:t>
            </a:r>
            <a:r>
              <a:rPr lang="en-US" i="1" smtClean="0"/>
              <a:t>Sales Revenue</a:t>
            </a:r>
            <a:r>
              <a:rPr lang="en-US" smtClean="0"/>
              <a:t>)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lain" startAt="400"/>
            </a:pPr>
            <a:r>
              <a:rPr lang="en-US" smtClean="0"/>
              <a:t>Pendapatan jasa (</a:t>
            </a:r>
            <a:r>
              <a:rPr lang="en-US" i="1" smtClean="0"/>
              <a:t>Fees Revenue</a:t>
            </a:r>
            <a:r>
              <a:rPr lang="en-US" smtClean="0"/>
              <a:t>)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lain" startAt="400"/>
            </a:pPr>
            <a:r>
              <a:rPr lang="en-US" smtClean="0"/>
              <a:t>Pendapatan sewa (</a:t>
            </a:r>
            <a:r>
              <a:rPr lang="en-US" i="1" smtClean="0"/>
              <a:t>Rent Revenue</a:t>
            </a:r>
            <a:r>
              <a:rPr lang="en-US" smtClean="0"/>
              <a:t>)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lain" startAt="400"/>
            </a:pPr>
            <a:r>
              <a:rPr lang="en-US" smtClean="0"/>
              <a:t>Pendapatan bunga (</a:t>
            </a:r>
            <a:r>
              <a:rPr lang="en-US" i="1" smtClean="0"/>
              <a:t>Interest Revenue</a:t>
            </a:r>
            <a:r>
              <a:rPr lang="en-US" smtClean="0"/>
              <a:t>)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lain" startAt="400"/>
            </a:pPr>
            <a:r>
              <a:rPr lang="en-US" smtClean="0"/>
              <a:t>Pendapatan dividen (</a:t>
            </a:r>
            <a:r>
              <a:rPr lang="en-US" i="1" smtClean="0"/>
              <a:t>Devidend Revenue</a:t>
            </a:r>
            <a:r>
              <a:rPr lang="en-US" smtClean="0"/>
              <a:t>)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	dll.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lain" startAt="400"/>
            </a:pPr>
            <a:endParaRPr lang="en-GB" smtClean="0"/>
          </a:p>
        </p:txBody>
      </p:sp>
      <p:sp>
        <p:nvSpPr>
          <p:cNvPr id="12290" name="Slide Number Placeholder 5"/>
          <p:cNvSpPr>
            <a:spLocks noGrp="1"/>
          </p:cNvSpPr>
          <p:nvPr>
            <p:ph type="sldNum" sz="quarter" idx="15"/>
          </p:nvPr>
        </p:nvSpPr>
        <p:spPr>
          <a:noFill/>
        </p:spPr>
        <p:txBody>
          <a:bodyPr/>
          <a:lstStyle/>
          <a:p>
            <a:fld id="{CCA031FE-4009-4D55-9634-B5845C09100F}" type="slidenum">
              <a:rPr lang="en-GB"/>
              <a:pPr/>
              <a:t>19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609600"/>
            <a:ext cx="7467600" cy="5864352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id-ID" dirty="0" smtClean="0"/>
              <a:t>Standar Kompetensi :</a:t>
            </a:r>
          </a:p>
          <a:p>
            <a:pPr>
              <a:buNone/>
            </a:pPr>
            <a:r>
              <a:rPr lang="id-ID" dirty="0" smtClean="0"/>
              <a:t>	Memahami penyusunan siklus akuntansi perusahaan jasa.</a:t>
            </a:r>
          </a:p>
          <a:p>
            <a:pPr>
              <a:buFont typeface="Arial" pitchFamily="34" charset="0"/>
              <a:buChar char="•"/>
            </a:pPr>
            <a:r>
              <a:rPr lang="id-ID" dirty="0" smtClean="0"/>
              <a:t>Kompetensi Dasar :</a:t>
            </a:r>
          </a:p>
          <a:p>
            <a:pPr>
              <a:buNone/>
            </a:pPr>
            <a:r>
              <a:rPr lang="id-ID" dirty="0" smtClean="0"/>
              <a:t>	Kemampuan menerapkan tahap siklus akuntansi perusahaan jasa.</a:t>
            </a:r>
          </a:p>
          <a:p>
            <a:pPr>
              <a:buFont typeface="Arial" pitchFamily="34" charset="0"/>
              <a:buChar char="•"/>
            </a:pPr>
            <a:r>
              <a:rPr lang="id-ID" dirty="0" smtClean="0"/>
              <a:t>Indikator :</a:t>
            </a:r>
          </a:p>
          <a:p>
            <a:pPr>
              <a:buNone/>
            </a:pPr>
            <a:r>
              <a:rPr lang="id-ID" dirty="0" smtClean="0"/>
              <a:t>	Merumaskan kembali perusahaan jasa,</a:t>
            </a:r>
          </a:p>
          <a:p>
            <a:pPr>
              <a:buFont typeface="Arial" pitchFamily="34" charset="0"/>
              <a:buChar char="•"/>
            </a:pPr>
            <a:r>
              <a:rPr lang="id-ID" dirty="0" smtClean="0"/>
              <a:t>Tujuan Pembelajaran :</a:t>
            </a:r>
          </a:p>
          <a:p>
            <a:pPr>
              <a:buNone/>
            </a:pPr>
            <a:r>
              <a:rPr lang="id-ID" dirty="0" smtClean="0"/>
              <a:t>	Dengan metode ceramah dan diskusi Siswa mampu merumaskan kembali perusahaan jasa dengan benar.</a:t>
            </a:r>
          </a:p>
          <a:p>
            <a:pPr>
              <a:buNone/>
            </a:pPr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48D736D6-E56C-43CA-A4A8-0C4BD6267050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800" b="1" smtClean="0">
                <a:solidFill>
                  <a:srgbClr val="CC3300"/>
                </a:solidFill>
              </a:rPr>
              <a:t>5. Beban (</a:t>
            </a:r>
            <a:r>
              <a:rPr lang="en-US" sz="4800" b="1" i="1" smtClean="0">
                <a:solidFill>
                  <a:srgbClr val="CC3300"/>
                </a:solidFill>
              </a:rPr>
              <a:t>Expense</a:t>
            </a:r>
            <a:r>
              <a:rPr lang="en-US" sz="4800" b="1" smtClean="0">
                <a:solidFill>
                  <a:srgbClr val="CC3300"/>
                </a:solidFill>
              </a:rPr>
              <a:t>)</a:t>
            </a:r>
            <a:endParaRPr lang="en-GB" sz="4800" b="1" smtClean="0">
              <a:solidFill>
                <a:srgbClr val="CC3300"/>
              </a:solidFill>
            </a:endParaRPr>
          </a:p>
        </p:txBody>
      </p:sp>
      <p:sp>
        <p:nvSpPr>
          <p:cNvPr id="13316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marL="609600" indent="-609600" eaLnBrk="1" hangingPunct="1">
              <a:buSzPct val="90000"/>
              <a:buFont typeface="Wingdings" pitchFamily="2" charset="2"/>
              <a:buAutoNum type="arabicPlain" startAt="500"/>
            </a:pPr>
            <a:r>
              <a:rPr lang="en-US" sz="2800" smtClean="0"/>
              <a:t>Beban gaji (Salary Expense)</a:t>
            </a:r>
          </a:p>
          <a:p>
            <a:pPr marL="609600" indent="-609600" eaLnBrk="1" hangingPunct="1">
              <a:buSzPct val="90000"/>
              <a:buFont typeface="Wingdings" pitchFamily="2" charset="2"/>
              <a:buAutoNum type="arabicPlain" startAt="500"/>
            </a:pPr>
            <a:r>
              <a:rPr lang="en-US" sz="2800" smtClean="0"/>
              <a:t>Beban sewa (Rent Expense)</a:t>
            </a:r>
          </a:p>
          <a:p>
            <a:pPr marL="609600" indent="-609600" eaLnBrk="1" hangingPunct="1">
              <a:buSzPct val="90000"/>
              <a:buFont typeface="Wingdings" pitchFamily="2" charset="2"/>
              <a:buAutoNum type="arabicPlain" startAt="500"/>
            </a:pPr>
            <a:r>
              <a:rPr lang="en-US" sz="2800" smtClean="0"/>
              <a:t>Beban asuransi (Insurance Expense)</a:t>
            </a:r>
          </a:p>
          <a:p>
            <a:pPr marL="609600" indent="-609600" eaLnBrk="1" hangingPunct="1">
              <a:buSzPct val="90000"/>
              <a:buFont typeface="Wingdings" pitchFamily="2" charset="2"/>
              <a:buAutoNum type="arabicPlain" startAt="500"/>
            </a:pPr>
            <a:r>
              <a:rPr lang="en-US" sz="2800" smtClean="0"/>
              <a:t>Beban perlengkapan (Supplies Expense)</a:t>
            </a:r>
          </a:p>
          <a:p>
            <a:pPr marL="609600" indent="-609600" eaLnBrk="1" hangingPunct="1">
              <a:buSzPct val="90000"/>
              <a:buFont typeface="Wingdings" pitchFamily="2" charset="2"/>
              <a:buAutoNum type="arabicPlain" startAt="500"/>
            </a:pPr>
            <a:r>
              <a:rPr lang="en-US" sz="2800" smtClean="0"/>
              <a:t>Beban penunjang (Utilities Expense)</a:t>
            </a:r>
          </a:p>
          <a:p>
            <a:pPr marL="609600" indent="-609600" eaLnBrk="1" hangingPunct="1">
              <a:buSzPct val="90000"/>
              <a:buFont typeface="Wingdings" pitchFamily="2" charset="2"/>
              <a:buAutoNum type="arabicPlain" startAt="500"/>
            </a:pPr>
            <a:r>
              <a:rPr lang="en-US" sz="2800" smtClean="0"/>
              <a:t>Beban iklan (Advertising Expense)</a:t>
            </a:r>
          </a:p>
          <a:p>
            <a:pPr marL="609600" indent="-609600" eaLnBrk="1" hangingPunct="1">
              <a:buSzPct val="90000"/>
              <a:buFont typeface="Wingdings" pitchFamily="2" charset="2"/>
              <a:buAutoNum type="arabicPlain" startAt="500"/>
            </a:pPr>
            <a:r>
              <a:rPr lang="en-US" sz="2800" smtClean="0"/>
              <a:t>Beban penyusutan (Depreciation Expense)</a:t>
            </a:r>
          </a:p>
          <a:p>
            <a:pPr marL="609600" indent="-609600" eaLnBrk="1" hangingPunct="1">
              <a:buSzPct val="90000"/>
              <a:buFont typeface="Wingdings" pitchFamily="2" charset="2"/>
              <a:buNone/>
            </a:pPr>
            <a:r>
              <a:rPr lang="en-US" sz="2800" smtClean="0"/>
              <a:t>	dll.</a:t>
            </a:r>
            <a:endParaRPr lang="en-GB" sz="2800" smtClean="0"/>
          </a:p>
        </p:txBody>
      </p:sp>
      <p:sp>
        <p:nvSpPr>
          <p:cNvPr id="13314" name="Slide Number Placeholder 5"/>
          <p:cNvSpPr>
            <a:spLocks noGrp="1"/>
          </p:cNvSpPr>
          <p:nvPr>
            <p:ph type="sldNum" sz="quarter" idx="15"/>
          </p:nvPr>
        </p:nvSpPr>
        <p:spPr>
          <a:noFill/>
        </p:spPr>
        <p:txBody>
          <a:bodyPr/>
          <a:lstStyle/>
          <a:p>
            <a:fld id="{D6160DE9-00C6-420E-8AD7-C59E6159DC7A}" type="slidenum">
              <a:rPr lang="en-GB"/>
              <a:pPr/>
              <a:t>20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err="1" smtClean="0"/>
              <a:t>Analisa</a:t>
            </a:r>
            <a:r>
              <a:rPr lang="en-US" dirty="0" smtClean="0"/>
              <a:t> </a:t>
            </a:r>
            <a:r>
              <a:rPr lang="en-US" dirty="0" err="1" smtClean="0"/>
              <a:t>Bukti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Soal</a:t>
            </a:r>
            <a:r>
              <a:rPr lang="en-US" dirty="0" smtClean="0"/>
              <a:t> </a:t>
            </a:r>
            <a:r>
              <a:rPr lang="en-US" dirty="0" err="1" smtClean="0"/>
              <a:t>Diatas</a:t>
            </a:r>
            <a:r>
              <a:rPr lang="en-US" dirty="0" smtClean="0"/>
              <a:t>!!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1. </a:t>
            </a:r>
            <a:r>
              <a:rPr lang="en-US" dirty="0" err="1" smtClean="0"/>
              <a:t>Tentukan</a:t>
            </a:r>
            <a:r>
              <a:rPr lang="en-US" dirty="0" smtClean="0"/>
              <a:t> </a:t>
            </a:r>
            <a:r>
              <a:rPr lang="en-US" dirty="0" err="1" smtClean="0"/>
              <a:t>perkiraan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 yang </a:t>
            </a:r>
            <a:r>
              <a:rPr lang="en-US" dirty="0" err="1" smtClean="0"/>
              <a:t>dipengaruhi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2. </a:t>
            </a:r>
            <a:r>
              <a:rPr lang="en-US" dirty="0" err="1" smtClean="0"/>
              <a:t>Tentukan</a:t>
            </a:r>
            <a:r>
              <a:rPr lang="en-US" dirty="0" smtClean="0"/>
              <a:t> </a:t>
            </a:r>
            <a:r>
              <a:rPr lang="en-US" dirty="0" err="1" smtClean="0"/>
              <a:t>pengaruh</a:t>
            </a:r>
            <a:r>
              <a:rPr lang="en-US" dirty="0" smtClean="0"/>
              <a:t> </a:t>
            </a:r>
            <a:r>
              <a:rPr lang="en-US" dirty="0" err="1" smtClean="0"/>
              <a:t>penambahan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pengurangan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harta</a:t>
            </a:r>
            <a:r>
              <a:rPr lang="en-US" dirty="0" smtClean="0"/>
              <a:t>, </a:t>
            </a:r>
            <a:r>
              <a:rPr lang="en-US" dirty="0" err="1" smtClean="0"/>
              <a:t>utang</a:t>
            </a:r>
            <a:r>
              <a:rPr lang="en-US" dirty="0" smtClean="0"/>
              <a:t>, modal,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beban</a:t>
            </a:r>
            <a:r>
              <a:rPr lang="en-US" dirty="0" smtClean="0"/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3. </a:t>
            </a:r>
            <a:r>
              <a:rPr lang="en-US" dirty="0" err="1" smtClean="0"/>
              <a:t>Tentukan</a:t>
            </a:r>
            <a:r>
              <a:rPr lang="en-US" dirty="0" smtClean="0"/>
              <a:t> </a:t>
            </a:r>
            <a:r>
              <a:rPr lang="en-US" dirty="0" err="1" smtClean="0"/>
              <a:t>debet</a:t>
            </a:r>
            <a:r>
              <a:rPr lang="en-US" dirty="0" smtClean="0"/>
              <a:t>/</a:t>
            </a:r>
            <a:r>
              <a:rPr lang="en-US" dirty="0" err="1" smtClean="0"/>
              <a:t>kredit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yang </a:t>
            </a:r>
            <a:r>
              <a:rPr lang="en-US" dirty="0" err="1" smtClean="0"/>
              <a:t>bersangkutan</a:t>
            </a:r>
            <a:r>
              <a:rPr lang="en-US" dirty="0" smtClean="0"/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4. </a:t>
            </a:r>
            <a:r>
              <a:rPr lang="en-US" dirty="0" err="1" smtClean="0"/>
              <a:t>Tentukan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yang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debet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kredit</a:t>
            </a:r>
            <a:r>
              <a:rPr lang="en-US" dirty="0" smtClean="0"/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Contoh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i="1" dirty="0" err="1" smtClean="0"/>
              <a:t>Contoh</a:t>
            </a:r>
            <a:r>
              <a:rPr lang="en-US" i="1" dirty="0" smtClean="0"/>
              <a:t>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Perusahaan </a:t>
            </a:r>
            <a:r>
              <a:rPr lang="en-US" dirty="0" err="1" smtClean="0"/>
              <a:t>Jasa</a:t>
            </a:r>
            <a:r>
              <a:rPr lang="en-US" dirty="0" smtClean="0"/>
              <a:t> “Jaya </a:t>
            </a:r>
            <a:r>
              <a:rPr lang="en-US" dirty="0" err="1" smtClean="0"/>
              <a:t>Harapan</a:t>
            </a:r>
            <a:r>
              <a:rPr lang="en-US" dirty="0" smtClean="0"/>
              <a:t>” </a:t>
            </a:r>
            <a:r>
              <a:rPr lang="en-US" dirty="0" err="1" smtClean="0"/>
              <a:t>didirikan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1 </a:t>
            </a:r>
            <a:r>
              <a:rPr lang="en-US" dirty="0" err="1" smtClean="0"/>
              <a:t>Januari</a:t>
            </a:r>
            <a:r>
              <a:rPr lang="en-US" dirty="0" smtClean="0"/>
              <a:t> 1999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err="1" smtClean="0"/>
              <a:t>oleh</a:t>
            </a:r>
            <a:r>
              <a:rPr lang="en-US" dirty="0" smtClean="0"/>
              <a:t> Tuan </a:t>
            </a:r>
            <a:r>
              <a:rPr lang="en-US" dirty="0" err="1" smtClean="0"/>
              <a:t>Rifqy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1 Jan 1999 Tuan </a:t>
            </a:r>
            <a:r>
              <a:rPr lang="en-US" dirty="0" err="1" smtClean="0"/>
              <a:t>Rifqy</a:t>
            </a:r>
            <a:r>
              <a:rPr lang="en-US" dirty="0" smtClean="0"/>
              <a:t> </a:t>
            </a:r>
            <a:r>
              <a:rPr lang="en-US" dirty="0" err="1" smtClean="0"/>
              <a:t>memulai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menginvestasikan</a:t>
            </a:r>
            <a:r>
              <a:rPr lang="en-US" dirty="0" smtClean="0"/>
              <a:t> </a:t>
            </a:r>
            <a:r>
              <a:rPr lang="en-US" dirty="0" err="1" smtClean="0"/>
              <a:t>uangnya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Rp.50.000.000,00.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3 Jan 1999 </a:t>
            </a:r>
            <a:r>
              <a:rPr lang="en-US" dirty="0" err="1" smtClean="0"/>
              <a:t>Dibeli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kendaraan</a:t>
            </a:r>
            <a:r>
              <a:rPr lang="en-US" dirty="0" smtClean="0"/>
              <a:t> </a:t>
            </a:r>
            <a:r>
              <a:rPr lang="en-US" dirty="0" err="1" smtClean="0"/>
              <a:t>seharga</a:t>
            </a:r>
            <a:r>
              <a:rPr lang="en-US" dirty="0" smtClean="0"/>
              <a:t> Rp.40.000.000,00 </a:t>
            </a:r>
            <a:r>
              <a:rPr lang="en-US" dirty="0" err="1" smtClean="0"/>
              <a:t>dibayar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tunai</a:t>
            </a:r>
            <a:r>
              <a:rPr lang="en-US" dirty="0" smtClean="0"/>
              <a:t> </a:t>
            </a:r>
            <a:r>
              <a:rPr lang="es-ES" dirty="0" smtClean="0"/>
              <a:t>Rp.20.000.000,00 dan </a:t>
            </a:r>
            <a:r>
              <a:rPr lang="es-ES" dirty="0" err="1" smtClean="0"/>
              <a:t>sisanya</a:t>
            </a:r>
            <a:r>
              <a:rPr lang="es-ES" dirty="0" smtClean="0"/>
              <a:t> </a:t>
            </a:r>
            <a:r>
              <a:rPr lang="es-ES" dirty="0" err="1" smtClean="0"/>
              <a:t>dibayar</a:t>
            </a:r>
            <a:r>
              <a:rPr lang="es-ES" dirty="0" smtClean="0"/>
              <a:t> </a:t>
            </a:r>
            <a:r>
              <a:rPr lang="es-ES" dirty="0" err="1" smtClean="0"/>
              <a:t>kemudian</a:t>
            </a:r>
            <a:r>
              <a:rPr lang="es-ES" dirty="0" smtClean="0"/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4 Jan 1999 </a:t>
            </a:r>
            <a:r>
              <a:rPr lang="en-US" dirty="0" err="1" smtClean="0"/>
              <a:t>Dibayar</a:t>
            </a:r>
            <a:r>
              <a:rPr lang="en-US" dirty="0" smtClean="0"/>
              <a:t> </a:t>
            </a:r>
            <a:r>
              <a:rPr lang="en-US" dirty="0" err="1" smtClean="0"/>
              <a:t>sewa</a:t>
            </a:r>
            <a:r>
              <a:rPr lang="en-US" dirty="0" smtClean="0"/>
              <a:t> </a:t>
            </a:r>
            <a:r>
              <a:rPr lang="en-US" dirty="0" err="1" smtClean="0"/>
              <a:t>kantor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bulan</a:t>
            </a:r>
            <a:r>
              <a:rPr lang="en-US" dirty="0" smtClean="0"/>
              <a:t> </a:t>
            </a:r>
            <a:r>
              <a:rPr lang="en-US" dirty="0" err="1" smtClean="0"/>
              <a:t>Januari</a:t>
            </a:r>
            <a:r>
              <a:rPr lang="en-US" dirty="0" smtClean="0"/>
              <a:t> Rp.100.000,00.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5 Jan 1999 </a:t>
            </a:r>
            <a:r>
              <a:rPr lang="en-US" dirty="0" err="1" smtClean="0"/>
              <a:t>Dibayar</a:t>
            </a:r>
            <a:r>
              <a:rPr lang="en-US" dirty="0" smtClean="0"/>
              <a:t> </a:t>
            </a:r>
            <a:r>
              <a:rPr lang="en-US" dirty="0" err="1" smtClean="0"/>
              <a:t>pemasangan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iklan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3 </a:t>
            </a:r>
            <a:r>
              <a:rPr lang="en-US" dirty="0" err="1" smtClean="0"/>
              <a:t>bulan</a:t>
            </a:r>
            <a:r>
              <a:rPr lang="en-US" dirty="0" smtClean="0"/>
              <a:t> Rp.150.000,00.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6 Jan 1999 </a:t>
            </a:r>
            <a:r>
              <a:rPr lang="en-US" dirty="0" err="1" smtClean="0"/>
              <a:t>Dibeli</a:t>
            </a:r>
            <a:r>
              <a:rPr lang="en-US" dirty="0" smtClean="0"/>
              <a:t> </a:t>
            </a:r>
            <a:r>
              <a:rPr lang="en-US" dirty="0" err="1" smtClean="0"/>
              <a:t>peralatan</a:t>
            </a:r>
            <a:r>
              <a:rPr lang="en-US" dirty="0" smtClean="0"/>
              <a:t> </a:t>
            </a:r>
            <a:r>
              <a:rPr lang="en-US" dirty="0" err="1" smtClean="0"/>
              <a:t>kantor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kredit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PD. </a:t>
            </a:r>
            <a:r>
              <a:rPr lang="en-US" dirty="0" err="1" smtClean="0"/>
              <a:t>Senang</a:t>
            </a:r>
            <a:r>
              <a:rPr lang="en-US" dirty="0" smtClean="0"/>
              <a:t> </a:t>
            </a:r>
            <a:r>
              <a:rPr lang="en-US" dirty="0" err="1" smtClean="0"/>
              <a:t>Hati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Rp.400.000,00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Contoh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7 Jan 1999 </a:t>
            </a:r>
            <a:r>
              <a:rPr lang="en-US" dirty="0" err="1" smtClean="0"/>
              <a:t>Dibayar</a:t>
            </a:r>
            <a:r>
              <a:rPr lang="en-US" dirty="0" smtClean="0"/>
              <a:t> </a:t>
            </a:r>
            <a:r>
              <a:rPr lang="en-US" dirty="0" err="1" smtClean="0"/>
              <a:t>premi</a:t>
            </a:r>
            <a:r>
              <a:rPr lang="en-US" dirty="0" smtClean="0"/>
              <a:t> </a:t>
            </a:r>
            <a:r>
              <a:rPr lang="en-US" dirty="0" err="1" smtClean="0"/>
              <a:t>asuransi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1 </a:t>
            </a:r>
            <a:r>
              <a:rPr lang="en-US" dirty="0" err="1" smtClean="0"/>
              <a:t>tahun</a:t>
            </a:r>
            <a:r>
              <a:rPr lang="en-US" dirty="0" smtClean="0"/>
              <a:t> Rp.250.000,00.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8 Jan 1999 </a:t>
            </a:r>
            <a:r>
              <a:rPr lang="en-US" dirty="0" err="1" smtClean="0"/>
              <a:t>Diterima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 Taxi </a:t>
            </a:r>
            <a:r>
              <a:rPr lang="en-US" dirty="0" err="1" smtClean="0"/>
              <a:t>sebesar</a:t>
            </a:r>
            <a:r>
              <a:rPr lang="en-US" dirty="0" smtClean="0"/>
              <a:t> Rp.400.000,00.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9 Jan 1999 </a:t>
            </a:r>
            <a:r>
              <a:rPr lang="en-US" dirty="0" err="1" smtClean="0"/>
              <a:t>Dibayar</a:t>
            </a:r>
            <a:r>
              <a:rPr lang="en-US" dirty="0" smtClean="0"/>
              <a:t> </a:t>
            </a:r>
            <a:r>
              <a:rPr lang="en-US" dirty="0" err="1" smtClean="0"/>
              <a:t>bensin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oli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keperluan</a:t>
            </a:r>
            <a:r>
              <a:rPr lang="en-US" dirty="0" smtClean="0"/>
              <a:t> Taxi Rp.100.000,00.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10 Jan 1999 </a:t>
            </a:r>
            <a:r>
              <a:rPr lang="en-US" dirty="0" err="1" smtClean="0"/>
              <a:t>Disewakan</a:t>
            </a:r>
            <a:r>
              <a:rPr lang="en-US" dirty="0" smtClean="0"/>
              <a:t> Taxi </a:t>
            </a:r>
            <a:r>
              <a:rPr lang="en-US" dirty="0" err="1" smtClean="0"/>
              <a:t>selama</a:t>
            </a:r>
            <a:r>
              <a:rPr lang="en-US" dirty="0" smtClean="0"/>
              <a:t> 4 </a:t>
            </a:r>
            <a:r>
              <a:rPr lang="en-US" dirty="0" err="1" smtClean="0"/>
              <a:t>hari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Toko</a:t>
            </a:r>
            <a:r>
              <a:rPr lang="en-US" dirty="0" smtClean="0"/>
              <a:t> </a:t>
            </a:r>
            <a:r>
              <a:rPr lang="en-US" dirty="0" err="1" smtClean="0"/>
              <a:t>Kenanga</a:t>
            </a:r>
            <a:r>
              <a:rPr lang="en-US" dirty="0" smtClean="0"/>
              <a:t>,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dibayar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minggu</a:t>
            </a:r>
            <a:r>
              <a:rPr lang="en-US" dirty="0" smtClean="0"/>
              <a:t>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Rp.200.000,00.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11 Jan 1999 </a:t>
            </a:r>
            <a:r>
              <a:rPr lang="en-US" dirty="0" err="1" smtClean="0"/>
              <a:t>Dibayar</a:t>
            </a:r>
            <a:r>
              <a:rPr lang="en-US" dirty="0" smtClean="0"/>
              <a:t> </a:t>
            </a:r>
            <a:r>
              <a:rPr lang="en-US" dirty="0" err="1" smtClean="0"/>
              <a:t>cicilan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PD. </a:t>
            </a:r>
            <a:r>
              <a:rPr lang="en-US" dirty="0" err="1" smtClean="0"/>
              <a:t>Senang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Rp.100.000,00.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12 Jan 1999 </a:t>
            </a:r>
            <a:r>
              <a:rPr lang="en-US" dirty="0" err="1" smtClean="0"/>
              <a:t>Diambil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keperluan</a:t>
            </a:r>
            <a:r>
              <a:rPr lang="en-US" dirty="0" smtClean="0"/>
              <a:t> </a:t>
            </a:r>
            <a:r>
              <a:rPr lang="en-US" dirty="0" err="1" smtClean="0"/>
              <a:t>pribadi</a:t>
            </a:r>
            <a:r>
              <a:rPr lang="en-US" dirty="0" smtClean="0"/>
              <a:t> Rp.150.000,00.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13 Jan 1999 </a:t>
            </a:r>
            <a:r>
              <a:rPr lang="en-US" dirty="0" err="1" smtClean="0"/>
              <a:t>Dibayar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supir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Rp.250.000,00.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4400" b="1" smtClean="0">
                <a:solidFill>
                  <a:srgbClr val="CC3300"/>
                </a:solidFill>
              </a:rPr>
              <a:t>2. Kewajiban (</a:t>
            </a:r>
            <a:r>
              <a:rPr lang="en-US" sz="4400" b="1" i="1" smtClean="0">
                <a:solidFill>
                  <a:srgbClr val="CC3300"/>
                </a:solidFill>
              </a:rPr>
              <a:t>Liabilities</a:t>
            </a:r>
            <a:r>
              <a:rPr lang="en-US" sz="4400" b="1" smtClean="0">
                <a:solidFill>
                  <a:srgbClr val="CC3300"/>
                </a:solidFill>
              </a:rPr>
              <a:t>)</a:t>
            </a:r>
            <a:endParaRPr lang="en-GB" sz="4400" b="1" smtClean="0">
              <a:solidFill>
                <a:srgbClr val="CC3300"/>
              </a:solidFill>
            </a:endParaRPr>
          </a:p>
        </p:txBody>
      </p:sp>
      <p:sp>
        <p:nvSpPr>
          <p:cNvPr id="10244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en-US" sz="2800" smtClean="0"/>
              <a:t>Kewajiban jangka panjang (</a:t>
            </a:r>
            <a:r>
              <a:rPr lang="en-US" sz="2800" i="1" smtClean="0"/>
              <a:t>Long Term 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sz="2800" i="1" smtClean="0"/>
              <a:t>Liabilities</a:t>
            </a:r>
            <a:r>
              <a:rPr lang="en-US" sz="2800" smtClean="0"/>
              <a:t>).</a:t>
            </a:r>
          </a:p>
          <a:p>
            <a:pPr marL="609600" indent="-609600" eaLnBrk="1" hangingPunct="1">
              <a:buSzPct val="90000"/>
              <a:buFont typeface="Wingdings" pitchFamily="2" charset="2"/>
              <a:buAutoNum type="arabicPlain" startAt="220"/>
            </a:pPr>
            <a:r>
              <a:rPr lang="en-US" sz="2800" smtClean="0"/>
              <a:t>Utang hipotek (</a:t>
            </a:r>
            <a:r>
              <a:rPr lang="en-US" sz="2800" i="1" smtClean="0"/>
              <a:t>Mortgage Payable</a:t>
            </a:r>
            <a:r>
              <a:rPr lang="en-US" sz="2800" smtClean="0"/>
              <a:t>)</a:t>
            </a:r>
          </a:p>
          <a:p>
            <a:pPr marL="609600" indent="-609600" eaLnBrk="1" hangingPunct="1">
              <a:buSzPct val="90000"/>
              <a:buFont typeface="Wingdings" pitchFamily="2" charset="2"/>
              <a:buAutoNum type="arabicPlain" startAt="220"/>
            </a:pPr>
            <a:r>
              <a:rPr lang="en-US" sz="2800" smtClean="0"/>
              <a:t>Utang obligasi (</a:t>
            </a:r>
            <a:r>
              <a:rPr lang="en-US" sz="2800" i="1" smtClean="0"/>
              <a:t>Bond Payable</a:t>
            </a:r>
            <a:r>
              <a:rPr lang="en-US" sz="2800" smtClean="0"/>
              <a:t>)</a:t>
            </a:r>
          </a:p>
          <a:p>
            <a:pPr marL="609600" indent="-609600" eaLnBrk="1" hangingPunct="1">
              <a:buSzPct val="90000"/>
              <a:buFont typeface="Wingdings" pitchFamily="2" charset="2"/>
              <a:buAutoNum type="arabicPlain" startAt="220"/>
            </a:pPr>
            <a:r>
              <a:rPr lang="en-US" sz="2800" smtClean="0"/>
              <a:t>Utang sewa guna usaha (</a:t>
            </a:r>
            <a:r>
              <a:rPr lang="en-US" sz="2800" i="1" smtClean="0"/>
              <a:t>Lease Obligation</a:t>
            </a:r>
            <a:r>
              <a:rPr lang="en-US" sz="2800" smtClean="0"/>
              <a:t>)</a:t>
            </a:r>
          </a:p>
          <a:p>
            <a:pPr marL="609600" indent="-609600" eaLnBrk="1" hangingPunct="1">
              <a:buSzPct val="90000"/>
              <a:buFont typeface="Wingdings" pitchFamily="2" charset="2"/>
              <a:buAutoNum type="arabicPlain" startAt="220"/>
            </a:pPr>
            <a:r>
              <a:rPr lang="en-US" sz="2800" smtClean="0"/>
              <a:t>Utang jangka panjang (</a:t>
            </a:r>
            <a:r>
              <a:rPr lang="en-US" sz="2800" i="1" smtClean="0"/>
              <a:t>Bank Loan</a:t>
            </a:r>
            <a:r>
              <a:rPr lang="en-US" sz="2800" smtClean="0"/>
              <a:t>)</a:t>
            </a:r>
          </a:p>
          <a:p>
            <a:pPr marL="609600" indent="-609600" eaLnBrk="1" hangingPunct="1">
              <a:buSzPct val="90000"/>
              <a:buFont typeface="Wingdings" pitchFamily="2" charset="2"/>
              <a:buNone/>
            </a:pPr>
            <a:r>
              <a:rPr lang="en-US" sz="2800" smtClean="0"/>
              <a:t>	dll.</a:t>
            </a:r>
          </a:p>
          <a:p>
            <a:pPr marL="609600" indent="-609600" eaLnBrk="1" hangingPunct="1">
              <a:buFont typeface="Wingdings" pitchFamily="2" charset="2"/>
              <a:buAutoNum type="arabicPlain" startAt="221"/>
            </a:pPr>
            <a:endParaRPr lang="en-US" sz="2800" smtClean="0"/>
          </a:p>
          <a:p>
            <a:pPr marL="609600" indent="-609600" eaLnBrk="1" hangingPunct="1">
              <a:buFont typeface="Wingdings" pitchFamily="2" charset="2"/>
              <a:buNone/>
            </a:pPr>
            <a:endParaRPr lang="en-US" sz="2800" smtClean="0"/>
          </a:p>
          <a:p>
            <a:pPr marL="609600" indent="-609600" eaLnBrk="1" hangingPunct="1">
              <a:buFont typeface="Wingdings" pitchFamily="2" charset="2"/>
              <a:buNone/>
            </a:pPr>
            <a:endParaRPr lang="en-GB" b="1" smtClean="0">
              <a:solidFill>
                <a:schemeClr val="accent1"/>
              </a:solidFill>
            </a:endParaRPr>
          </a:p>
        </p:txBody>
      </p:sp>
      <p:sp>
        <p:nvSpPr>
          <p:cNvPr id="10242" name="Slide Number Placeholder 5"/>
          <p:cNvSpPr>
            <a:spLocks noGrp="1"/>
          </p:cNvSpPr>
          <p:nvPr>
            <p:ph type="sldNum" sz="quarter" idx="15"/>
          </p:nvPr>
        </p:nvSpPr>
        <p:spPr>
          <a:noFill/>
        </p:spPr>
        <p:txBody>
          <a:bodyPr/>
          <a:lstStyle/>
          <a:p>
            <a:fld id="{7DB3356D-7AFD-4A40-A2E8-B909C33AFB10}" type="slidenum">
              <a:rPr lang="en-GB"/>
              <a:pPr/>
              <a:t>24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Pembahasan</a:t>
            </a:r>
          </a:p>
        </p:txBody>
      </p:sp>
      <p:pic>
        <p:nvPicPr>
          <p:cNvPr id="17411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838200" y="1752600"/>
            <a:ext cx="7467600" cy="3810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Pembahasan</a:t>
            </a:r>
          </a:p>
        </p:txBody>
      </p:sp>
      <p:pic>
        <p:nvPicPr>
          <p:cNvPr id="18435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66800" y="1981200"/>
            <a:ext cx="6477000" cy="3429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4400" b="1" smtClean="0">
                <a:solidFill>
                  <a:srgbClr val="CC3300"/>
                </a:solidFill>
              </a:rPr>
              <a:t>Menyusun Jurnal (</a:t>
            </a:r>
            <a:r>
              <a:rPr lang="en-US" sz="4400" b="1" i="1" smtClean="0">
                <a:solidFill>
                  <a:srgbClr val="CC3300"/>
                </a:solidFill>
              </a:rPr>
              <a:t>Journalizing</a:t>
            </a:r>
            <a:r>
              <a:rPr lang="en-US" sz="4400" b="1" smtClean="0">
                <a:solidFill>
                  <a:srgbClr val="CC3300"/>
                </a:solidFill>
              </a:rPr>
              <a:t>)</a:t>
            </a:r>
            <a:endParaRPr lang="en-GB" sz="4400" b="1" smtClean="0">
              <a:solidFill>
                <a:srgbClr val="CC3300"/>
              </a:solidFill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Menyusun jurnal adalah proses mencatat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setiap transaksi keuangan yang terjadi ke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dalam buku jurnal yang merupakan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catatan kronologis dan sistematis atas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transaksi keuangan.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Jurnal ada beberapa bentuk, antara lain bentuk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dua kolom (jurnal umum/</a:t>
            </a:r>
            <a:r>
              <a:rPr lang="en-US" sz="2800" i="1" smtClean="0"/>
              <a:t>general journal</a:t>
            </a:r>
            <a:r>
              <a:rPr lang="en-US" sz="2800" smtClean="0"/>
              <a:t>) dan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bentuk khusus (</a:t>
            </a:r>
            <a:r>
              <a:rPr lang="en-US" sz="2800" i="1" smtClean="0"/>
              <a:t>special journal</a:t>
            </a:r>
            <a:r>
              <a:rPr lang="en-US" sz="2800" smtClean="0"/>
              <a:t>).</a:t>
            </a:r>
            <a:endParaRPr lang="en-GB" sz="2800" smtClean="0"/>
          </a:p>
        </p:txBody>
      </p:sp>
      <p:sp>
        <p:nvSpPr>
          <p:cNvPr id="18434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8FC33C22-35B0-47F6-91CE-0FAA9A2FFF22}" type="slidenum">
              <a:rPr lang="en-GB"/>
              <a:pPr>
                <a:defRPr/>
              </a:pPr>
              <a:t>27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5400" b="1" smtClean="0">
                <a:solidFill>
                  <a:srgbClr val="CC3300"/>
                </a:solidFill>
              </a:rPr>
              <a:t>Jurnal Umum</a:t>
            </a:r>
            <a:endParaRPr lang="en-GB" sz="5400" b="1" smtClean="0">
              <a:solidFill>
                <a:srgbClr val="CC3300"/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49325" y="1981200"/>
            <a:ext cx="7585075" cy="4114800"/>
          </a:xfrm>
        </p:spPr>
        <p:txBody>
          <a:bodyPr>
            <a:normAutofit fontScale="92500"/>
          </a:bodyPr>
          <a:lstStyle/>
          <a:p>
            <a:pPr eaLnBrk="1" hangingPunct="1"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Dalam buku jurnal terdapat sisi kiri (sisi debet) dan sisi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kanan (sisi kredit). Jika memasukkan angka pada sisi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kiri, maka dikatakan mendebet dan jika memasukkan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angka pada sisi kanan dinamakan mengkredit.</a:t>
            </a:r>
            <a:endParaRPr lang="en-GB" sz="2400" smtClean="0"/>
          </a:p>
        </p:txBody>
      </p:sp>
      <p:graphicFrame>
        <p:nvGraphicFramePr>
          <p:cNvPr id="64596" name="Group 84"/>
          <p:cNvGraphicFramePr>
            <a:graphicFrameLocks noGrp="1"/>
          </p:cNvGraphicFramePr>
          <p:nvPr>
            <p:ph sz="half" idx="2"/>
          </p:nvPr>
        </p:nvGraphicFramePr>
        <p:xfrm>
          <a:off x="990600" y="1905000"/>
          <a:ext cx="7315200" cy="1219200"/>
        </p:xfrm>
        <a:graphic>
          <a:graphicData uri="http://schemas.openxmlformats.org/drawingml/2006/table">
            <a:tbl>
              <a:tblPr/>
              <a:tblGrid>
                <a:gridCol w="1371600"/>
                <a:gridCol w="1905000"/>
                <a:gridCol w="1112838"/>
                <a:gridCol w="1462087"/>
                <a:gridCol w="1463675"/>
              </a:tblGrid>
              <a:tr h="609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Tanggal</a:t>
                      </a:r>
                      <a:endParaRPr kumimoji="0" lang="en-GB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Keterangan</a:t>
                      </a:r>
                      <a:endParaRPr kumimoji="0" lang="en-GB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P/R</a:t>
                      </a:r>
                      <a:endParaRPr kumimoji="0" lang="en-GB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Debet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Kredit</a:t>
                      </a:r>
                      <a:endParaRPr kumimoji="0" lang="en-GB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1945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F0F721-F416-4838-AFE1-79E5AEF84AE0}" type="slidenum">
              <a:rPr lang="en-GB"/>
              <a:pPr>
                <a:defRPr/>
              </a:pPr>
              <a:t>28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3200" b="1" smtClean="0">
                <a:solidFill>
                  <a:srgbClr val="CC3300"/>
                </a:solidFill>
              </a:rPr>
              <a:t>Peraturan Mendebet, Mengkredit dan Saldo Normal Perkiraan</a:t>
            </a:r>
            <a:endParaRPr lang="en-GB" sz="3200" b="1" smtClean="0">
              <a:solidFill>
                <a:srgbClr val="CC3300"/>
              </a:solidFill>
            </a:endParaRPr>
          </a:p>
        </p:txBody>
      </p:sp>
      <p:graphicFrame>
        <p:nvGraphicFramePr>
          <p:cNvPr id="65593" name="Group 57"/>
          <p:cNvGraphicFramePr>
            <a:graphicFrameLocks noGrp="1"/>
          </p:cNvGraphicFramePr>
          <p:nvPr>
            <p:ph type="tbl" idx="1"/>
          </p:nvPr>
        </p:nvGraphicFramePr>
        <p:xfrm>
          <a:off x="949325" y="1981200"/>
          <a:ext cx="7661275" cy="4114803"/>
        </p:xfrm>
        <a:graphic>
          <a:graphicData uri="http://schemas.openxmlformats.org/drawingml/2006/table">
            <a:tbl>
              <a:tblPr/>
              <a:tblGrid>
                <a:gridCol w="1916113"/>
                <a:gridCol w="1914525"/>
                <a:gridCol w="1916112"/>
                <a:gridCol w="1914525"/>
              </a:tblGrid>
              <a:tr h="712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Nama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perkiraan</a:t>
                      </a:r>
                      <a:endParaRPr kumimoji="0" lang="en-GB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Bertambah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Berkurang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Saldo Normal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Aktiva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Debet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Kredit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Debet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15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Kewajiban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Kredit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Debet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Kredit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Modal 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Kredit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Debet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Kredit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Prive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Debet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Kredit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Debet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15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Deviden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Debet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Kredit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Debet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Laba ditahan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Kredit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Debet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Kredit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Pendapatan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Kredit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Debet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Kredit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01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Beban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Debet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Kredit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Debet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2048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7B5079-F43F-4050-9120-ED5F232A4D0F}" type="slidenum">
              <a:rPr lang="en-GB"/>
              <a:pPr>
                <a:defRPr/>
              </a:pPr>
              <a:t>29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Pencatatan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Perusahaan </a:t>
            </a:r>
            <a:r>
              <a:rPr lang="en-US" dirty="0" err="1" smtClean="0"/>
              <a:t>Jasa</a:t>
            </a:r>
            <a:endParaRPr lang="en-US" dirty="0" smtClean="0"/>
          </a:p>
        </p:txBody>
      </p:sp>
      <p:sp>
        <p:nvSpPr>
          <p:cNvPr id="3075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endParaRPr lang="en-US" dirty="0" smtClean="0"/>
          </a:p>
        </p:txBody>
      </p:sp>
      <p:sp>
        <p:nvSpPr>
          <p:cNvPr id="4" name="Rounded Rectangle 3"/>
          <p:cNvSpPr/>
          <p:nvPr/>
        </p:nvSpPr>
        <p:spPr>
          <a:xfrm>
            <a:off x="1066800" y="2057400"/>
            <a:ext cx="22860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Pencatatan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2209800" y="3048000"/>
            <a:ext cx="22860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Bukti</a:t>
            </a:r>
            <a:r>
              <a:rPr lang="en-US" dirty="0"/>
              <a:t> </a:t>
            </a:r>
            <a:r>
              <a:rPr lang="en-US" dirty="0" err="1"/>
              <a:t>Transaksi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3581400" y="4038600"/>
            <a:ext cx="22860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/>
              <a:t>Jurnal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5638800" y="5181600"/>
            <a:ext cx="22860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/>
              <a:t>Buku</a:t>
            </a:r>
            <a:r>
              <a:rPr lang="en-US" dirty="0"/>
              <a:t> </a:t>
            </a:r>
            <a:r>
              <a:rPr lang="en-US" dirty="0" err="1"/>
              <a:t>Besar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4" idx="2"/>
            <a:endCxn id="7" idx="0"/>
          </p:cNvCxnSpPr>
          <p:nvPr/>
        </p:nvCxnSpPr>
        <p:spPr>
          <a:xfrm rot="16200000" flipH="1">
            <a:off x="2590800" y="2286000"/>
            <a:ext cx="381000" cy="1143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16200000" flipH="1">
            <a:off x="3810000" y="3276600"/>
            <a:ext cx="381000" cy="1143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8" idx="2"/>
            <a:endCxn id="9" idx="0"/>
          </p:cNvCxnSpPr>
          <p:nvPr/>
        </p:nvCxnSpPr>
        <p:spPr>
          <a:xfrm rot="16200000" flipH="1">
            <a:off x="5486400" y="3886200"/>
            <a:ext cx="533400" cy="2057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5400" b="1" smtClean="0">
                <a:solidFill>
                  <a:srgbClr val="CC3300"/>
                </a:solidFill>
              </a:rPr>
              <a:t>Contoh Soal</a:t>
            </a:r>
            <a:endParaRPr lang="en-GB" sz="5400" b="1" smtClean="0">
              <a:solidFill>
                <a:srgbClr val="CC3300"/>
              </a:solidFill>
            </a:endParaRPr>
          </a:p>
        </p:txBody>
      </p:sp>
      <p:sp>
        <p:nvSpPr>
          <p:cNvPr id="21508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949325" y="1752600"/>
            <a:ext cx="7661275" cy="4343400"/>
          </a:xfrm>
        </p:spPr>
        <p:txBody>
          <a:bodyPr>
            <a:normAutofit fontScale="92500" lnSpcReduction="10000"/>
          </a:bodyPr>
          <a:lstStyle/>
          <a:p>
            <a:pPr marL="609600" indent="-609600" algn="just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US" sz="2200" dirty="0" err="1" smtClean="0"/>
              <a:t>Transaksi</a:t>
            </a:r>
            <a:r>
              <a:rPr lang="en-US" sz="2200" dirty="0" smtClean="0"/>
              <a:t> </a:t>
            </a:r>
            <a:r>
              <a:rPr lang="en-US" sz="2200" dirty="0" err="1" smtClean="0"/>
              <a:t>selama</a:t>
            </a:r>
            <a:r>
              <a:rPr lang="en-US" sz="2200" dirty="0" smtClean="0"/>
              <a:t> </a:t>
            </a:r>
            <a:r>
              <a:rPr lang="en-US" sz="2200" dirty="0" err="1" smtClean="0"/>
              <a:t>bulan</a:t>
            </a:r>
            <a:r>
              <a:rPr lang="en-US" sz="2200" dirty="0" smtClean="0"/>
              <a:t> September 2011</a:t>
            </a:r>
          </a:p>
          <a:p>
            <a:pPr marL="609600" indent="-609600" algn="just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US" sz="2200" dirty="0" smtClean="0"/>
              <a:t> </a:t>
            </a:r>
            <a:r>
              <a:rPr lang="en-US" sz="2200" dirty="0" err="1" smtClean="0"/>
              <a:t>terjadi</a:t>
            </a:r>
            <a:r>
              <a:rPr lang="en-US" sz="2200" dirty="0" smtClean="0"/>
              <a:t> </a:t>
            </a:r>
            <a:r>
              <a:rPr lang="en-US" sz="2200" dirty="0" err="1" smtClean="0"/>
              <a:t>pada</a:t>
            </a:r>
            <a:r>
              <a:rPr lang="en-US" sz="2200" dirty="0" smtClean="0"/>
              <a:t> </a:t>
            </a:r>
          </a:p>
          <a:p>
            <a:pPr marL="609600" indent="-609600" algn="just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US" sz="2200" dirty="0" err="1" smtClean="0"/>
              <a:t>perusahaan</a:t>
            </a:r>
            <a:r>
              <a:rPr lang="en-US" sz="2200" dirty="0" smtClean="0"/>
              <a:t> </a:t>
            </a:r>
            <a:r>
              <a:rPr lang="en-US" sz="2200" dirty="0" err="1" smtClean="0"/>
              <a:t>Ananda</a:t>
            </a:r>
            <a:r>
              <a:rPr lang="en-US" sz="2200" dirty="0" smtClean="0"/>
              <a:t> </a:t>
            </a:r>
            <a:r>
              <a:rPr lang="en-US" sz="2200" dirty="0" err="1" smtClean="0"/>
              <a:t>sbb</a:t>
            </a:r>
            <a:r>
              <a:rPr lang="en-US" sz="2200" dirty="0" smtClean="0"/>
              <a:t> :</a:t>
            </a:r>
          </a:p>
          <a:p>
            <a:pPr marL="609600" indent="-609600" algn="just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US" sz="2200" dirty="0" smtClean="0"/>
              <a:t>01.	</a:t>
            </a:r>
            <a:r>
              <a:rPr lang="en-US" sz="2200" dirty="0" err="1" smtClean="0"/>
              <a:t>Diinvestasikan</a:t>
            </a:r>
            <a:r>
              <a:rPr lang="en-US" sz="2200" dirty="0" smtClean="0"/>
              <a:t> </a:t>
            </a:r>
            <a:r>
              <a:rPr lang="en-US" sz="2200" dirty="0" err="1" smtClean="0"/>
              <a:t>oleh</a:t>
            </a:r>
            <a:r>
              <a:rPr lang="en-US" sz="2200" dirty="0" smtClean="0"/>
              <a:t> </a:t>
            </a:r>
            <a:r>
              <a:rPr lang="en-US" sz="2200" dirty="0" err="1" smtClean="0"/>
              <a:t>Ananda</a:t>
            </a:r>
            <a:r>
              <a:rPr lang="en-US" sz="2200" dirty="0" smtClean="0"/>
              <a:t> </a:t>
            </a:r>
            <a:r>
              <a:rPr lang="en-US" sz="2200" dirty="0" err="1" smtClean="0"/>
              <a:t>uang</a:t>
            </a:r>
            <a:r>
              <a:rPr lang="en-US" sz="2200" dirty="0" smtClean="0"/>
              <a:t> </a:t>
            </a:r>
            <a:r>
              <a:rPr lang="en-US" sz="2200" dirty="0" err="1" smtClean="0"/>
              <a:t>untuk</a:t>
            </a:r>
            <a:r>
              <a:rPr lang="en-US" sz="2200" dirty="0" smtClean="0"/>
              <a:t> </a:t>
            </a:r>
            <a:r>
              <a:rPr lang="en-US" sz="2200" dirty="0" err="1" smtClean="0"/>
              <a:t>pendirian</a:t>
            </a:r>
            <a:r>
              <a:rPr lang="en-US" sz="2200" dirty="0" smtClean="0"/>
              <a:t> </a:t>
            </a:r>
            <a:r>
              <a:rPr lang="en-US" sz="2200" dirty="0" err="1" smtClean="0"/>
              <a:t>perusahaan</a:t>
            </a:r>
            <a:r>
              <a:rPr lang="en-US" sz="2200" dirty="0" smtClean="0"/>
              <a:t> </a:t>
            </a:r>
            <a:r>
              <a:rPr lang="en-US" sz="2200" dirty="0" err="1" smtClean="0"/>
              <a:t>sebesar</a:t>
            </a:r>
            <a:r>
              <a:rPr lang="en-US" sz="2200" dirty="0" smtClean="0"/>
              <a:t> </a:t>
            </a:r>
            <a:r>
              <a:rPr lang="en-US" sz="2200" dirty="0" err="1" smtClean="0"/>
              <a:t>Rp</a:t>
            </a:r>
            <a:r>
              <a:rPr lang="en-US" sz="2200" dirty="0" smtClean="0"/>
              <a:t> 10.000.000.</a:t>
            </a:r>
          </a:p>
          <a:p>
            <a:pPr marL="609600" indent="-609600" algn="just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US" sz="2200" dirty="0" smtClean="0"/>
              <a:t>05.	</a:t>
            </a:r>
            <a:r>
              <a:rPr lang="en-US" sz="2200" dirty="0" err="1" smtClean="0"/>
              <a:t>Dibeli</a:t>
            </a:r>
            <a:r>
              <a:rPr lang="en-US" sz="2200" dirty="0" smtClean="0"/>
              <a:t> </a:t>
            </a:r>
            <a:r>
              <a:rPr lang="en-US" sz="2200" dirty="0" err="1" smtClean="0"/>
              <a:t>gedung</a:t>
            </a:r>
            <a:r>
              <a:rPr lang="en-US" sz="2200" dirty="0" smtClean="0"/>
              <a:t> </a:t>
            </a:r>
            <a:r>
              <a:rPr lang="en-US" sz="2200" dirty="0" err="1" smtClean="0"/>
              <a:t>seharga</a:t>
            </a:r>
            <a:r>
              <a:rPr lang="en-US" sz="2200" dirty="0" smtClean="0"/>
              <a:t> </a:t>
            </a:r>
            <a:r>
              <a:rPr lang="en-US" sz="2200" dirty="0" err="1" smtClean="0"/>
              <a:t>Rp</a:t>
            </a:r>
            <a:r>
              <a:rPr lang="en-US" sz="2200" dirty="0" smtClean="0"/>
              <a:t> 2.000.000 </a:t>
            </a:r>
            <a:r>
              <a:rPr lang="en-US" sz="2200" dirty="0" err="1" smtClean="0"/>
              <a:t>secara</a:t>
            </a:r>
            <a:r>
              <a:rPr lang="en-US" sz="2200" dirty="0" smtClean="0"/>
              <a:t> </a:t>
            </a:r>
            <a:r>
              <a:rPr lang="en-US" sz="2200" dirty="0" err="1" smtClean="0"/>
              <a:t>tunai</a:t>
            </a:r>
            <a:r>
              <a:rPr lang="en-US" sz="2200" dirty="0" smtClean="0"/>
              <a:t>.</a:t>
            </a:r>
          </a:p>
          <a:p>
            <a:pPr marL="609600" indent="-609600" algn="just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US" sz="2200" dirty="0" smtClean="0"/>
              <a:t>10.	</a:t>
            </a:r>
            <a:r>
              <a:rPr lang="en-US" sz="2200" dirty="0" err="1" smtClean="0"/>
              <a:t>Diperoleh</a:t>
            </a:r>
            <a:r>
              <a:rPr lang="en-US" sz="2200" dirty="0" smtClean="0"/>
              <a:t> </a:t>
            </a:r>
            <a:r>
              <a:rPr lang="en-US" sz="2200" dirty="0" err="1" smtClean="0"/>
              <a:t>pendapatan</a:t>
            </a:r>
            <a:r>
              <a:rPr lang="en-US" sz="2200" dirty="0" smtClean="0"/>
              <a:t> </a:t>
            </a:r>
            <a:r>
              <a:rPr lang="en-US" sz="2200" dirty="0" err="1" smtClean="0"/>
              <a:t>jasa</a:t>
            </a:r>
            <a:r>
              <a:rPr lang="en-US" sz="2200" dirty="0" smtClean="0"/>
              <a:t> </a:t>
            </a:r>
            <a:r>
              <a:rPr lang="en-US" sz="2200" dirty="0" err="1" smtClean="0"/>
              <a:t>sebesar</a:t>
            </a:r>
            <a:r>
              <a:rPr lang="en-US" sz="2200" dirty="0" smtClean="0"/>
              <a:t> </a:t>
            </a:r>
            <a:r>
              <a:rPr lang="en-US" sz="2200" dirty="0" err="1" smtClean="0"/>
              <a:t>Rp</a:t>
            </a:r>
            <a:r>
              <a:rPr lang="en-US" sz="2200" dirty="0" smtClean="0"/>
              <a:t> 15.000.000 </a:t>
            </a:r>
            <a:r>
              <a:rPr lang="en-US" sz="2200" dirty="0" err="1" smtClean="0"/>
              <a:t>baru</a:t>
            </a:r>
            <a:r>
              <a:rPr lang="en-US" sz="2200" dirty="0" smtClean="0"/>
              <a:t> </a:t>
            </a:r>
            <a:r>
              <a:rPr lang="en-US" sz="2200" dirty="0" err="1" smtClean="0"/>
              <a:t>diterima</a:t>
            </a:r>
            <a:r>
              <a:rPr lang="en-US" sz="2200" dirty="0" smtClean="0"/>
              <a:t> </a:t>
            </a:r>
            <a:r>
              <a:rPr lang="en-US" sz="2200" dirty="0" err="1" smtClean="0"/>
              <a:t>tunai</a:t>
            </a:r>
            <a:r>
              <a:rPr lang="en-US" sz="2200" dirty="0" smtClean="0"/>
              <a:t> </a:t>
            </a:r>
            <a:r>
              <a:rPr lang="en-US" sz="2200" dirty="0" err="1" smtClean="0"/>
              <a:t>sebesar</a:t>
            </a:r>
            <a:r>
              <a:rPr lang="en-US" sz="2200" dirty="0" smtClean="0"/>
              <a:t> </a:t>
            </a:r>
            <a:r>
              <a:rPr lang="en-US" sz="2200" dirty="0" err="1" smtClean="0"/>
              <a:t>Rp</a:t>
            </a:r>
            <a:r>
              <a:rPr lang="en-US" sz="2200" dirty="0" smtClean="0"/>
              <a:t> 10.000.000, </a:t>
            </a:r>
            <a:r>
              <a:rPr lang="en-US" sz="2200" dirty="0" err="1" smtClean="0"/>
              <a:t>sisanya</a:t>
            </a:r>
            <a:r>
              <a:rPr lang="en-US" sz="2200" dirty="0" smtClean="0"/>
              <a:t> </a:t>
            </a:r>
            <a:r>
              <a:rPr lang="en-US" sz="2200" dirty="0" err="1" smtClean="0"/>
              <a:t>bulan</a:t>
            </a:r>
            <a:r>
              <a:rPr lang="en-US" sz="2200" dirty="0" smtClean="0"/>
              <a:t> </a:t>
            </a:r>
            <a:r>
              <a:rPr lang="en-US" sz="2200" dirty="0" err="1" smtClean="0"/>
              <a:t>depan</a:t>
            </a:r>
            <a:r>
              <a:rPr lang="en-US" sz="2200" dirty="0" smtClean="0"/>
              <a:t>.</a:t>
            </a:r>
          </a:p>
          <a:p>
            <a:pPr marL="609600" indent="-609600" algn="just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US" sz="2200" dirty="0" smtClean="0"/>
              <a:t>15.	</a:t>
            </a:r>
            <a:r>
              <a:rPr lang="en-US" sz="2200" dirty="0" err="1" smtClean="0"/>
              <a:t>Dibayar</a:t>
            </a:r>
            <a:r>
              <a:rPr lang="en-US" sz="2200" dirty="0" smtClean="0"/>
              <a:t> </a:t>
            </a:r>
            <a:r>
              <a:rPr lang="en-US" sz="2200" dirty="0" err="1" smtClean="0"/>
              <a:t>beban</a:t>
            </a:r>
            <a:r>
              <a:rPr lang="en-US" sz="2200" dirty="0" smtClean="0"/>
              <a:t> </a:t>
            </a:r>
            <a:r>
              <a:rPr lang="en-US" sz="2200" dirty="0" err="1" smtClean="0"/>
              <a:t>iklan</a:t>
            </a:r>
            <a:r>
              <a:rPr lang="en-US" sz="2200" dirty="0" smtClean="0"/>
              <a:t> </a:t>
            </a:r>
            <a:r>
              <a:rPr lang="en-US" sz="2200" dirty="0" err="1" smtClean="0"/>
              <a:t>sebesar</a:t>
            </a:r>
            <a:r>
              <a:rPr lang="en-US" sz="2200" dirty="0" smtClean="0"/>
              <a:t> </a:t>
            </a:r>
            <a:r>
              <a:rPr lang="en-US" sz="2200" dirty="0" err="1" smtClean="0"/>
              <a:t>Rp</a:t>
            </a:r>
            <a:r>
              <a:rPr lang="en-US" sz="2200" dirty="0" smtClean="0"/>
              <a:t> 200.000.</a:t>
            </a:r>
          </a:p>
          <a:p>
            <a:pPr marL="609600" indent="-609600" algn="just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US" sz="2200" dirty="0" smtClean="0"/>
              <a:t>20.	</a:t>
            </a:r>
            <a:r>
              <a:rPr lang="en-US" sz="2200" dirty="0" err="1" smtClean="0"/>
              <a:t>Dibayar</a:t>
            </a:r>
            <a:r>
              <a:rPr lang="en-US" sz="2200" dirty="0" smtClean="0"/>
              <a:t> </a:t>
            </a:r>
            <a:r>
              <a:rPr lang="en-US" sz="2200" dirty="0" err="1" smtClean="0"/>
              <a:t>beban</a:t>
            </a:r>
            <a:r>
              <a:rPr lang="en-US" sz="2200" dirty="0" smtClean="0"/>
              <a:t> </a:t>
            </a:r>
            <a:r>
              <a:rPr lang="en-US" sz="2200" dirty="0" err="1" smtClean="0"/>
              <a:t>gaji</a:t>
            </a:r>
            <a:r>
              <a:rPr lang="en-US" sz="2200" dirty="0" smtClean="0"/>
              <a:t> </a:t>
            </a:r>
            <a:r>
              <a:rPr lang="en-US" sz="2200" dirty="0" err="1" smtClean="0"/>
              <a:t>sebesar</a:t>
            </a:r>
            <a:r>
              <a:rPr lang="en-US" sz="2200" dirty="0" smtClean="0"/>
              <a:t> </a:t>
            </a:r>
            <a:r>
              <a:rPr lang="en-US" sz="2200" dirty="0" err="1" smtClean="0"/>
              <a:t>Rp</a:t>
            </a:r>
            <a:r>
              <a:rPr lang="en-US" sz="2200" dirty="0" smtClean="0"/>
              <a:t> 500.000.</a:t>
            </a:r>
          </a:p>
          <a:p>
            <a:pPr marL="609600" indent="-609600" algn="just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US" sz="2200" dirty="0" smtClean="0"/>
              <a:t>30.	</a:t>
            </a:r>
            <a:r>
              <a:rPr lang="en-US" sz="2200" dirty="0" err="1" smtClean="0"/>
              <a:t>Diambil</a:t>
            </a:r>
            <a:r>
              <a:rPr lang="en-US" sz="2200" dirty="0" smtClean="0"/>
              <a:t> </a:t>
            </a:r>
            <a:r>
              <a:rPr lang="en-US" sz="2200" dirty="0" err="1" smtClean="0"/>
              <a:t>untuk</a:t>
            </a:r>
            <a:r>
              <a:rPr lang="en-US" sz="2200" dirty="0" smtClean="0"/>
              <a:t> </a:t>
            </a:r>
            <a:r>
              <a:rPr lang="en-US" sz="2200" dirty="0" err="1" smtClean="0"/>
              <a:t>kepentingan</a:t>
            </a:r>
            <a:r>
              <a:rPr lang="en-US" sz="2200" dirty="0" smtClean="0"/>
              <a:t> </a:t>
            </a:r>
            <a:r>
              <a:rPr lang="en-US" sz="2200" dirty="0" err="1" smtClean="0"/>
              <a:t>pribadi</a:t>
            </a:r>
            <a:r>
              <a:rPr lang="en-US" sz="2200" dirty="0" smtClean="0"/>
              <a:t> </a:t>
            </a:r>
            <a:r>
              <a:rPr lang="en-US" sz="2200" dirty="0" err="1" smtClean="0"/>
              <a:t>sebesar</a:t>
            </a:r>
            <a:r>
              <a:rPr lang="en-US" sz="2200" dirty="0" smtClean="0"/>
              <a:t> </a:t>
            </a:r>
            <a:r>
              <a:rPr lang="en-US" sz="2200" dirty="0" err="1" smtClean="0"/>
              <a:t>Rp</a:t>
            </a:r>
            <a:r>
              <a:rPr lang="en-US" sz="2200" dirty="0" smtClean="0"/>
              <a:t> 1.000.000.</a:t>
            </a:r>
          </a:p>
          <a:p>
            <a:pPr marL="609600" indent="-609600" algn="just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US" sz="2200" dirty="0" smtClean="0"/>
              <a:t>30.	</a:t>
            </a:r>
            <a:r>
              <a:rPr lang="en-US" sz="2200" dirty="0" err="1" smtClean="0"/>
              <a:t>Diperoleh</a:t>
            </a:r>
            <a:r>
              <a:rPr lang="en-US" sz="2200" dirty="0" smtClean="0"/>
              <a:t> </a:t>
            </a:r>
            <a:r>
              <a:rPr lang="en-US" sz="2200" dirty="0" err="1" smtClean="0"/>
              <a:t>pinjaman</a:t>
            </a:r>
            <a:r>
              <a:rPr lang="en-US" sz="2200" dirty="0" smtClean="0"/>
              <a:t> </a:t>
            </a:r>
            <a:r>
              <a:rPr lang="en-US" sz="2200" dirty="0" err="1" smtClean="0"/>
              <a:t>senilai</a:t>
            </a:r>
            <a:r>
              <a:rPr lang="en-US" sz="2200" dirty="0" smtClean="0"/>
              <a:t> </a:t>
            </a:r>
            <a:r>
              <a:rPr lang="en-US" sz="2200" dirty="0" err="1" smtClean="0"/>
              <a:t>Rp</a:t>
            </a:r>
            <a:r>
              <a:rPr lang="en-US" sz="2200" dirty="0" smtClean="0"/>
              <a:t> 5.000.000.</a:t>
            </a:r>
          </a:p>
          <a:p>
            <a:pPr marL="609600" indent="-609600" algn="just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sz="2200" dirty="0" smtClean="0"/>
          </a:p>
          <a:p>
            <a:pPr marL="609600" indent="-609600" algn="just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US" sz="800" dirty="0" smtClean="0"/>
              <a:t> </a:t>
            </a:r>
            <a:endParaRPr lang="en-GB" sz="800" dirty="0" smtClean="0"/>
          </a:p>
        </p:txBody>
      </p:sp>
      <p:sp>
        <p:nvSpPr>
          <p:cNvPr id="2150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111BA30B-3DE2-47A6-AAE7-1A92E9FA86A3}" type="slidenum">
              <a:rPr lang="en-GB"/>
              <a:pPr>
                <a:defRPr/>
              </a:pPr>
              <a:t>30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800" b="1" smtClean="0">
                <a:solidFill>
                  <a:srgbClr val="CC3300"/>
                </a:solidFill>
              </a:rPr>
              <a:t>Jurnal Transaksi</a:t>
            </a:r>
            <a:endParaRPr lang="en-GB" sz="4800" b="1" smtClean="0">
              <a:solidFill>
                <a:srgbClr val="CC3300"/>
              </a:solidFill>
            </a:endParaRPr>
          </a:p>
        </p:txBody>
      </p:sp>
      <p:graphicFrame>
        <p:nvGraphicFramePr>
          <p:cNvPr id="71782" name="Group 102"/>
          <p:cNvGraphicFramePr>
            <a:graphicFrameLocks noGrp="1"/>
          </p:cNvGraphicFramePr>
          <p:nvPr>
            <p:ph type="tbl" idx="1"/>
          </p:nvPr>
        </p:nvGraphicFramePr>
        <p:xfrm>
          <a:off x="685800" y="1676400"/>
          <a:ext cx="7924800" cy="4518406"/>
        </p:xfrm>
        <a:graphic>
          <a:graphicData uri="http://schemas.openxmlformats.org/drawingml/2006/table">
            <a:tbl>
              <a:tblPr/>
              <a:tblGrid>
                <a:gridCol w="1066800"/>
                <a:gridCol w="2260600"/>
                <a:gridCol w="1533525"/>
                <a:gridCol w="1531938"/>
                <a:gridCol w="1531937"/>
              </a:tblGrid>
              <a:tr h="336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Tanggal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Keterangan</a:t>
                      </a: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P/R</a:t>
                      </a: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Debet</a:t>
                      </a: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Kredit</a:t>
                      </a: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27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01/9/2011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Kas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Modal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300</a:t>
                      </a: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10.000.000</a:t>
                      </a: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10.000.000</a:t>
                      </a: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05/9/2011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Gedung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</a:t>
                      </a: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Kas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</a:t>
                      </a: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2.000.000</a:t>
                      </a: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2.000.000</a:t>
                      </a: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10/9/2011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Kas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Piutang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Usaha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</a:t>
                      </a: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Pendapatan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Jasa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401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10.000.000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5.000.000</a:t>
                      </a: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15.000.000</a:t>
                      </a: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15/9/2011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Beban Iklan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Kas</a:t>
                      </a: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200.000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200.000</a:t>
                      </a: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20/9/2011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Beban Gaji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Kas</a:t>
                      </a: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</a:t>
                      </a: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500.000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500.000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30/9/2011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Prive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Kas</a:t>
                      </a: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</a:t>
                      </a: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1.000.000</a:t>
                      </a: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1.000.000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30/9/2011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Kas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Utang Usaha</a:t>
                      </a: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</a:t>
                      </a: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5.000.000</a:t>
                      </a: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5.000.000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2253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F15339-59AE-4CB6-8114-3BA6FCEC33D8}" type="slidenum">
              <a:rPr lang="en-GB"/>
              <a:pPr>
                <a:defRPr/>
              </a:pPr>
              <a:t>31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5400" b="1" smtClean="0">
                <a:solidFill>
                  <a:srgbClr val="CC3300"/>
                </a:solidFill>
              </a:rPr>
              <a:t>Pengertian</a:t>
            </a:r>
            <a:endParaRPr lang="en-GB" sz="5400" b="1" smtClean="0">
              <a:solidFill>
                <a:srgbClr val="CC3300"/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949325" y="1752600"/>
            <a:ext cx="7661275" cy="43434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fi-FI" sz="2400" b="1" smtClean="0"/>
              <a:t>Buku Besar</a:t>
            </a:r>
          </a:p>
          <a:p>
            <a:pPr marL="0" indent="0" eaLnBrk="1" hangingPunct="1">
              <a:lnSpc>
                <a:spcPct val="80000"/>
              </a:lnSpc>
              <a:buFont typeface="Wingdings 2" pitchFamily="18" charset="2"/>
              <a:buNone/>
            </a:pPr>
            <a:endParaRPr lang="fi-FI" sz="2400" b="1" smtClean="0"/>
          </a:p>
          <a:p>
            <a:pPr marL="0" indent="0" algn="just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fi-FI" sz="2400" smtClean="0"/>
              <a:t>Dengan demikian pengertian </a:t>
            </a:r>
            <a:r>
              <a:rPr lang="fi-FI" sz="2400" b="1" smtClean="0"/>
              <a:t>buku besar</a:t>
            </a:r>
            <a:r>
              <a:rPr lang="fi-FI" sz="2400" smtClean="0"/>
              <a:t> </a:t>
            </a:r>
            <a:r>
              <a:rPr lang="fi-FI" sz="2400" b="1" smtClean="0"/>
              <a:t>Utama</a:t>
            </a:r>
            <a:r>
              <a:rPr lang="fi-FI" sz="2400" smtClean="0"/>
              <a:t> adalah kumpulan perkiraan-perkiraan untuk mencatat perubahan-perubahan transaksi pada akun-akun utama. Sedangkan </a:t>
            </a:r>
            <a:r>
              <a:rPr lang="fi-FI" sz="2400" b="1" smtClean="0"/>
              <a:t>buku besar pembantu</a:t>
            </a:r>
            <a:r>
              <a:rPr lang="fi-FI" sz="2400" smtClean="0"/>
              <a:t> merupakan rincian dari akun-akun tertentu pada buku besar utama</a:t>
            </a:r>
            <a:endParaRPr lang="en-GB" sz="2400" smtClean="0"/>
          </a:p>
        </p:txBody>
      </p:sp>
      <p:sp>
        <p:nvSpPr>
          <p:cNvPr id="4098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64C0651F-1497-48C8-B237-084A5850A157}" type="slidenum">
              <a:rPr lang="en-GB"/>
              <a:pPr>
                <a:defRPr/>
              </a:pPr>
              <a:t>32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5400" b="1" smtClean="0">
                <a:solidFill>
                  <a:srgbClr val="CC3300"/>
                </a:solidFill>
              </a:rPr>
              <a:t>Fungsi Buku Besar</a:t>
            </a:r>
            <a:endParaRPr lang="en-GB" sz="5400" b="1" smtClean="0">
              <a:solidFill>
                <a:srgbClr val="CC3300"/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949325" y="1752600"/>
            <a:ext cx="7661275" cy="47244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sz="2400" smtClean="0"/>
              <a:t>Buku besar utama berfungsi untuk mengendalikan buku besar pembantu, maksudnya jumlah saldo dari akun tertentu dalam buku besar harus sama dengan jumlah saldo dari akun-akun yang terdapat dalam buku pembantu. Selain itu buku besar berfungsi sebagai :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z="2400" smtClean="0"/>
              <a:t> a.   untuk mengikhtisarkan akibat-akibat transaksi dan kejadian secara lengkap atas perubahan harga  utang dan modal perusahaan,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z="2400" smtClean="0"/>
              <a:t>b.  dasar penyusunan laporan keuangan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z="2400" smtClean="0"/>
              <a:t>c.  tempat pencatatan kedua setelah jurnal dan tempat pencatatan terakhir setelah ditutup pada akhir periode</a:t>
            </a:r>
          </a:p>
          <a:p>
            <a:pPr eaLnBrk="1" hangingPunct="1"/>
            <a:endParaRPr lang="en-US" sz="2400" smtClean="0"/>
          </a:p>
        </p:txBody>
      </p:sp>
      <p:sp>
        <p:nvSpPr>
          <p:cNvPr id="5122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FA8E2C5D-9B1F-464C-B236-4252EAA036EA}" type="slidenum">
              <a:rPr lang="en-GB"/>
              <a:pPr>
                <a:defRPr/>
              </a:pPr>
              <a:t>33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8382000" cy="2036763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dirty="0" err="1" smtClean="0"/>
              <a:t>Bentuk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buku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besar</a:t>
            </a:r>
            <a:r>
              <a:rPr lang="en-US" sz="3600" b="1" dirty="0" smtClean="0"/>
              <a:t>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Bentuk</a:t>
            </a:r>
            <a:r>
              <a:rPr lang="en-US" sz="3600" dirty="0" smtClean="0"/>
              <a:t> </a:t>
            </a:r>
            <a:r>
              <a:rPr lang="en-US" sz="3600" dirty="0" err="1" smtClean="0"/>
              <a:t>buku</a:t>
            </a:r>
            <a:r>
              <a:rPr lang="en-US" sz="3600" dirty="0" smtClean="0"/>
              <a:t> </a:t>
            </a:r>
            <a:r>
              <a:rPr lang="en-US" sz="3600" dirty="0" err="1" smtClean="0"/>
              <a:t>besar</a:t>
            </a:r>
            <a:r>
              <a:rPr lang="en-US" sz="3600" dirty="0" smtClean="0"/>
              <a:t> yang </a:t>
            </a:r>
            <a:r>
              <a:rPr lang="en-US" sz="3600" dirty="0" err="1" smtClean="0"/>
              <a:t>biasa</a:t>
            </a:r>
            <a:r>
              <a:rPr lang="en-US" sz="3600" dirty="0" smtClean="0"/>
              <a:t> </a:t>
            </a:r>
            <a:r>
              <a:rPr lang="en-US" sz="3600" dirty="0" err="1" smtClean="0"/>
              <a:t>dipergunakan</a:t>
            </a:r>
            <a:r>
              <a:rPr lang="en-US" sz="3600" dirty="0" smtClean="0"/>
              <a:t> </a:t>
            </a:r>
            <a:r>
              <a:rPr lang="en-US" sz="3600" dirty="0" err="1" smtClean="0"/>
              <a:t>oleh</a:t>
            </a:r>
            <a:r>
              <a:rPr lang="en-US" sz="3600" dirty="0" smtClean="0"/>
              <a:t> </a:t>
            </a:r>
            <a:r>
              <a:rPr lang="en-US" sz="3600" dirty="0" err="1" smtClean="0"/>
              <a:t>perusahaan</a:t>
            </a:r>
            <a:r>
              <a:rPr lang="en-US" sz="3600" dirty="0" smtClean="0"/>
              <a:t> </a:t>
            </a:r>
            <a:r>
              <a:rPr lang="en-US" sz="3600" dirty="0" err="1" smtClean="0"/>
              <a:t>bisa</a:t>
            </a:r>
            <a:r>
              <a:rPr lang="en-US" sz="3600" dirty="0" smtClean="0"/>
              <a:t> </a:t>
            </a:r>
            <a:r>
              <a:rPr lang="en-US" sz="3600" dirty="0" err="1" smtClean="0"/>
              <a:t>dibedakan</a:t>
            </a:r>
            <a:r>
              <a:rPr lang="en-US" sz="3600" dirty="0" smtClean="0"/>
              <a:t> </a:t>
            </a:r>
            <a:r>
              <a:rPr lang="en-US" sz="3600" dirty="0" err="1" smtClean="0"/>
              <a:t>ke</a:t>
            </a:r>
            <a:r>
              <a:rPr lang="en-US" sz="3600" dirty="0" smtClean="0"/>
              <a:t> </a:t>
            </a:r>
            <a:r>
              <a:rPr lang="en-US" sz="3600" dirty="0" err="1" smtClean="0"/>
              <a:t>dalam</a:t>
            </a:r>
            <a:r>
              <a:rPr lang="en-US" sz="3600" dirty="0" smtClean="0"/>
              <a:t>: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b="1" dirty="0" smtClean="0">
                <a:solidFill>
                  <a:srgbClr val="CC3300"/>
                </a:solidFill>
              </a:rPr>
              <a:t>1. </a:t>
            </a:r>
            <a:r>
              <a:rPr lang="en-US" sz="4800" b="1" dirty="0" err="1" smtClean="0">
                <a:solidFill>
                  <a:srgbClr val="CC3300"/>
                </a:solidFill>
              </a:rPr>
              <a:t>Perkiraan</a:t>
            </a:r>
            <a:r>
              <a:rPr lang="en-US" sz="4800" b="1" dirty="0" smtClean="0">
                <a:solidFill>
                  <a:srgbClr val="CC3300"/>
                </a:solidFill>
              </a:rPr>
              <a:t> </a:t>
            </a:r>
            <a:r>
              <a:rPr lang="en-US" sz="4800" b="1" dirty="0" err="1" smtClean="0">
                <a:solidFill>
                  <a:srgbClr val="CC3300"/>
                </a:solidFill>
              </a:rPr>
              <a:t>Bentuk</a:t>
            </a:r>
            <a:r>
              <a:rPr lang="en-US" sz="4800" b="1" dirty="0" smtClean="0">
                <a:solidFill>
                  <a:srgbClr val="CC3300"/>
                </a:solidFill>
              </a:rPr>
              <a:t> T</a:t>
            </a:r>
            <a:endParaRPr lang="en-GB" sz="4800" b="1" dirty="0" smtClean="0">
              <a:solidFill>
                <a:srgbClr val="CC3300"/>
              </a:solidFill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49325" y="1371600"/>
            <a:ext cx="7508875" cy="4724400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Perkiraan bentuk T (</a:t>
            </a:r>
            <a:r>
              <a:rPr lang="en-US" sz="2400" i="1" smtClean="0"/>
              <a:t>T account</a:t>
            </a:r>
            <a:r>
              <a:rPr lang="en-US" sz="2400" smtClean="0"/>
              <a:t>) jarang digunakan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dalam kegiatan usaha, tetapi sering digunakan dalam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kegiatan belajar karena memudahkan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mendemonstrasikan pencatatan perkiraan.</a:t>
            </a:r>
          </a:p>
          <a:p>
            <a:pPr eaLnBrk="1" hangingPunct="1"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                </a:t>
            </a:r>
            <a:endParaRPr lang="en-GB" sz="2400" smtClean="0"/>
          </a:p>
          <a:p>
            <a:pPr eaLnBrk="1" hangingPunct="1"/>
            <a:endParaRPr lang="en-GB" sz="2800" smtClean="0"/>
          </a:p>
        </p:txBody>
      </p:sp>
      <p:graphicFrame>
        <p:nvGraphicFramePr>
          <p:cNvPr id="82958" name="Group 14"/>
          <p:cNvGraphicFramePr>
            <a:graphicFrameLocks noGrp="1"/>
          </p:cNvGraphicFramePr>
          <p:nvPr>
            <p:ph sz="half" idx="2"/>
          </p:nvPr>
        </p:nvGraphicFramePr>
        <p:xfrm>
          <a:off x="1981200" y="5486400"/>
          <a:ext cx="4724400" cy="762000"/>
        </p:xfrm>
        <a:graphic>
          <a:graphicData uri="http://schemas.openxmlformats.org/drawingml/2006/table">
            <a:tbl>
              <a:tblPr/>
              <a:tblGrid>
                <a:gridCol w="2422525"/>
                <a:gridCol w="2301875"/>
              </a:tblGrid>
              <a:tr h="76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Debet</a:t>
                      </a:r>
                      <a:endParaRPr kumimoji="0" lang="en-GB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Kredit</a:t>
                      </a:r>
                      <a:endParaRPr kumimoji="0" lang="en-GB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1433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054772-A01A-4815-AC3E-44D9319A3920}" type="slidenum">
              <a:rPr lang="en-GB"/>
              <a:pPr>
                <a:defRPr/>
              </a:pPr>
              <a:t>34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4800" b="1" smtClean="0">
                <a:solidFill>
                  <a:srgbClr val="CC3300"/>
                </a:solidFill>
              </a:rPr>
              <a:t>2. Perkiraan Skontro</a:t>
            </a:r>
            <a:endParaRPr lang="en-GB" sz="4800" b="1" smtClean="0">
              <a:solidFill>
                <a:srgbClr val="CC3300"/>
              </a:solidFill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49325" y="1981200"/>
            <a:ext cx="7432675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800" smtClean="0"/>
              <a:t>Perkiraan bentuk skontro mirip dengan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800" smtClean="0"/>
              <a:t>bentuk T tetapi lajurnya dipisahkan.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en-US" sz="2400" smtClean="0"/>
              <a:t>Piutang Usaha</a:t>
            </a:r>
          </a:p>
          <a:p>
            <a:pPr eaLnBrk="1" hangingPunct="1"/>
            <a:endParaRPr lang="en-GB" sz="2800" smtClean="0"/>
          </a:p>
        </p:txBody>
      </p:sp>
      <p:graphicFrame>
        <p:nvGraphicFramePr>
          <p:cNvPr id="84010" name="Group 42"/>
          <p:cNvGraphicFramePr>
            <a:graphicFrameLocks noGrp="1"/>
          </p:cNvGraphicFramePr>
          <p:nvPr>
            <p:ph sz="half" idx="2"/>
          </p:nvPr>
        </p:nvGraphicFramePr>
        <p:xfrm>
          <a:off x="1066800" y="3657600"/>
          <a:ext cx="7315200" cy="1828801"/>
        </p:xfrm>
        <a:graphic>
          <a:graphicData uri="http://schemas.openxmlformats.org/drawingml/2006/table">
            <a:tbl>
              <a:tblPr/>
              <a:tblGrid>
                <a:gridCol w="623888"/>
                <a:gridCol w="469900"/>
                <a:gridCol w="811212"/>
                <a:gridCol w="614363"/>
                <a:gridCol w="1100137"/>
                <a:gridCol w="550863"/>
                <a:gridCol w="584200"/>
                <a:gridCol w="754062"/>
                <a:gridCol w="630238"/>
                <a:gridCol w="1176337"/>
              </a:tblGrid>
              <a:tr h="72866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Tanggal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Ket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Ref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Debet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Tanggal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Ket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Ref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Kredit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100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Jan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Saldo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8.000.000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4.000.000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Jan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23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5.000.000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1.000.000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15362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30645D-5462-4998-9BCB-27841F5340EC}" type="slidenum">
              <a:rPr lang="en-GB"/>
              <a:pPr>
                <a:defRPr/>
              </a:pPr>
              <a:t>35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smtClean="0">
                <a:solidFill>
                  <a:srgbClr val="CC3300"/>
                </a:solidFill>
              </a:rPr>
              <a:t>3. Perkiraan Lajur Rangkap  </a:t>
            </a:r>
            <a:br>
              <a:rPr lang="en-US" b="1" smtClean="0">
                <a:solidFill>
                  <a:srgbClr val="CC3300"/>
                </a:solidFill>
              </a:rPr>
            </a:br>
            <a:r>
              <a:rPr lang="en-US" b="1" smtClean="0">
                <a:solidFill>
                  <a:srgbClr val="CC3300"/>
                </a:solidFill>
              </a:rPr>
              <a:t>    untuk Saldo</a:t>
            </a:r>
            <a:endParaRPr lang="en-GB" b="1" smtClean="0">
              <a:solidFill>
                <a:srgbClr val="CC3300"/>
              </a:solidFill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49325" y="1981200"/>
            <a:ext cx="7356475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Perkiraan lajur rangkap untuk saldo disebut juga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perkiraan 4 kolom (</a:t>
            </a:r>
            <a:r>
              <a:rPr lang="en-US" sz="2400" i="1" smtClean="0"/>
              <a:t>four column account)</a:t>
            </a:r>
            <a:r>
              <a:rPr lang="en-US" sz="2400" smtClean="0"/>
              <a:t>.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en-US" sz="2400" smtClean="0"/>
              <a:t>Piutang Usaha</a:t>
            </a:r>
            <a:endParaRPr lang="en-GB" sz="2400" smtClean="0"/>
          </a:p>
          <a:p>
            <a:pPr eaLnBrk="1" hangingPunct="1"/>
            <a:endParaRPr lang="en-GB" sz="2800" smtClean="0"/>
          </a:p>
        </p:txBody>
      </p:sp>
      <p:graphicFrame>
        <p:nvGraphicFramePr>
          <p:cNvPr id="85029" name="Group 37"/>
          <p:cNvGraphicFramePr>
            <a:graphicFrameLocks noGrp="1"/>
          </p:cNvGraphicFramePr>
          <p:nvPr>
            <p:ph sz="half" idx="2"/>
          </p:nvPr>
        </p:nvGraphicFramePr>
        <p:xfrm>
          <a:off x="1143000" y="3581400"/>
          <a:ext cx="7010400" cy="2176272"/>
        </p:xfrm>
        <a:graphic>
          <a:graphicData uri="http://schemas.openxmlformats.org/drawingml/2006/table">
            <a:tbl>
              <a:tblPr/>
              <a:tblGrid>
                <a:gridCol w="595313"/>
                <a:gridCol w="598487"/>
                <a:gridCol w="744538"/>
                <a:gridCol w="598487"/>
                <a:gridCol w="1117600"/>
                <a:gridCol w="1120775"/>
                <a:gridCol w="1192213"/>
                <a:gridCol w="1042987"/>
              </a:tblGrid>
              <a:tr h="273050"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Tanggal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Ket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Ref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Debet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Kredit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Saldo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74638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Debet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Kredit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723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Jan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23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Saldo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8.000.000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4.000.000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5.000.000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1.000.000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8.000.000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3.000.000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7.000.000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6.000.000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1638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14288D-D495-4C5A-B599-545C3CB8972F}" type="slidenum">
              <a:rPr lang="en-GB"/>
              <a:pPr>
                <a:defRPr/>
              </a:pPr>
              <a:t>36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smtClean="0">
                <a:solidFill>
                  <a:srgbClr val="CC3300"/>
                </a:solidFill>
              </a:rPr>
              <a:t>4. Perkiraan Lajur Tunggal  </a:t>
            </a:r>
            <a:br>
              <a:rPr lang="en-US" b="1" smtClean="0">
                <a:solidFill>
                  <a:srgbClr val="CC3300"/>
                </a:solidFill>
              </a:rPr>
            </a:br>
            <a:r>
              <a:rPr lang="en-US" b="1" smtClean="0">
                <a:solidFill>
                  <a:srgbClr val="CC3300"/>
                </a:solidFill>
              </a:rPr>
              <a:t>    untuk Saldo</a:t>
            </a:r>
            <a:endParaRPr lang="en-GB" b="1" smtClean="0">
              <a:solidFill>
                <a:srgbClr val="CC3300"/>
              </a:solidFill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49325" y="1981200"/>
            <a:ext cx="7280275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Perkiraan lajur tunggal untuk saldo disebut juga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perkiraan 3 kolom (</a:t>
            </a:r>
            <a:r>
              <a:rPr lang="en-US" sz="2400" i="1" smtClean="0"/>
              <a:t>three column account</a:t>
            </a:r>
            <a:r>
              <a:rPr lang="en-US" sz="2400" smtClean="0"/>
              <a:t>).</a:t>
            </a:r>
          </a:p>
          <a:p>
            <a:pPr algn="ctr" eaLnBrk="1" hangingPunct="1">
              <a:buFont typeface="Wingdings" pitchFamily="2" charset="2"/>
              <a:buNone/>
            </a:pPr>
            <a:endParaRPr lang="en-US" sz="2400" smtClean="0"/>
          </a:p>
          <a:p>
            <a:pPr algn="ctr" eaLnBrk="1" hangingPunct="1">
              <a:buFont typeface="Wingdings" pitchFamily="2" charset="2"/>
              <a:buNone/>
            </a:pPr>
            <a:r>
              <a:rPr lang="en-US" sz="2400" smtClean="0"/>
              <a:t>Piutang Usaha</a:t>
            </a:r>
          </a:p>
          <a:p>
            <a:pPr eaLnBrk="1" hangingPunct="1">
              <a:buFont typeface="Wingdings" pitchFamily="2" charset="2"/>
              <a:buNone/>
            </a:pPr>
            <a:endParaRPr lang="en-GB" sz="2800" smtClean="0"/>
          </a:p>
        </p:txBody>
      </p:sp>
      <p:graphicFrame>
        <p:nvGraphicFramePr>
          <p:cNvPr id="86052" name="Group 36"/>
          <p:cNvGraphicFramePr>
            <a:graphicFrameLocks noGrp="1"/>
          </p:cNvGraphicFramePr>
          <p:nvPr>
            <p:ph sz="half" idx="2"/>
          </p:nvPr>
        </p:nvGraphicFramePr>
        <p:xfrm>
          <a:off x="1066800" y="3948113"/>
          <a:ext cx="6934200" cy="2071688"/>
        </p:xfrm>
        <a:graphic>
          <a:graphicData uri="http://schemas.openxmlformats.org/drawingml/2006/table">
            <a:tbl>
              <a:tblPr/>
              <a:tblGrid>
                <a:gridCol w="568325"/>
                <a:gridCol w="574675"/>
                <a:gridCol w="762000"/>
                <a:gridCol w="522288"/>
                <a:gridCol w="1114425"/>
                <a:gridCol w="1131887"/>
                <a:gridCol w="754063"/>
                <a:gridCol w="1506537"/>
              </a:tblGrid>
              <a:tr h="36512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Tanggal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Ket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Ref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Debet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Kredit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D/K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Saldo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706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Jan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23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Saldo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8.000.000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4.000.000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5.000.000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1.000.000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8.000.000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3.000.000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7.000.000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6.000.000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174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B30918-B2F5-4A64-AD7D-454F87DF31BC}" type="slidenum">
              <a:rPr lang="en-GB"/>
              <a:pPr>
                <a:defRPr/>
              </a:pPr>
              <a:t>37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smtClean="0">
                <a:solidFill>
                  <a:srgbClr val="CC3300"/>
                </a:solidFill>
              </a:rPr>
              <a:t>Memasukkan Jurnal ke Buku Besar (</a:t>
            </a:r>
            <a:r>
              <a:rPr lang="en-US" b="1" i="1" smtClean="0">
                <a:solidFill>
                  <a:srgbClr val="CC3300"/>
                </a:solidFill>
              </a:rPr>
              <a:t>Posting to Ledger</a:t>
            </a:r>
            <a:r>
              <a:rPr lang="en-US" b="1" smtClean="0">
                <a:solidFill>
                  <a:srgbClr val="CC3300"/>
                </a:solidFill>
              </a:rPr>
              <a:t>)</a:t>
            </a:r>
            <a:endParaRPr lang="en-GB" b="1" smtClean="0">
              <a:solidFill>
                <a:srgbClr val="CC3300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mtClean="0"/>
              <a:t>Posting merupakan proses memasukkan setiap </a:t>
            </a:r>
          </a:p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mtClean="0"/>
              <a:t>akun ke dalam buku besar (</a:t>
            </a:r>
            <a:r>
              <a:rPr lang="en-US" i="1" smtClean="0"/>
              <a:t>Ledger</a:t>
            </a:r>
            <a:r>
              <a:rPr lang="en-US" smtClean="0"/>
              <a:t>) sesuai dengan </a:t>
            </a:r>
          </a:p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mtClean="0"/>
              <a:t>akun dan jumlahnya.</a:t>
            </a:r>
          </a:p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mtClean="0"/>
          </a:p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mtClean="0"/>
              <a:t>Buku besar (</a:t>
            </a:r>
            <a:r>
              <a:rPr lang="en-US" i="1" smtClean="0"/>
              <a:t>Ledger</a:t>
            </a:r>
            <a:r>
              <a:rPr lang="en-US" smtClean="0"/>
              <a:t>) merupakan kumpulan dari </a:t>
            </a:r>
          </a:p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mtClean="0"/>
              <a:t>semua akun yang terdapat pada suatu </a:t>
            </a:r>
          </a:p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mtClean="0"/>
              <a:t>perusahaan yang tersusun secara sistematis </a:t>
            </a:r>
          </a:p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mtClean="0"/>
              <a:t>dengan diberi nomor kode tertentu dan biasanya </a:t>
            </a:r>
          </a:p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mtClean="0"/>
              <a:t>tergambar pada bagan akun (</a:t>
            </a:r>
            <a:r>
              <a:rPr lang="en-US" i="1" smtClean="0"/>
              <a:t>chart of account</a:t>
            </a:r>
            <a:r>
              <a:rPr lang="en-US" smtClean="0"/>
              <a:t>) dari </a:t>
            </a:r>
          </a:p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mtClean="0"/>
              <a:t>perusahaan.</a:t>
            </a:r>
          </a:p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mtClean="0"/>
          </a:p>
        </p:txBody>
      </p:sp>
      <p:sp>
        <p:nvSpPr>
          <p:cNvPr id="23554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F89FD118-D1B8-48EB-B6BD-A50BD88D7988}" type="slidenum">
              <a:rPr lang="en-GB"/>
              <a:pPr>
                <a:defRPr/>
              </a:pPr>
              <a:t>38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smtClean="0">
                <a:solidFill>
                  <a:srgbClr val="CC3300"/>
                </a:solidFill>
              </a:rPr>
              <a:t>Memasukkan Jurnal ke Buku Besar (</a:t>
            </a:r>
            <a:r>
              <a:rPr lang="en-US" b="1" i="1" smtClean="0">
                <a:solidFill>
                  <a:srgbClr val="CC3300"/>
                </a:solidFill>
              </a:rPr>
              <a:t>Posting to Ledger</a:t>
            </a:r>
            <a:r>
              <a:rPr lang="en-US" b="1" smtClean="0">
                <a:solidFill>
                  <a:srgbClr val="CC3300"/>
                </a:solidFill>
              </a:rPr>
              <a:t>)</a:t>
            </a:r>
            <a:endParaRPr lang="en-GB" b="1" smtClean="0">
              <a:solidFill>
                <a:srgbClr val="CC3300"/>
              </a:solidFill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Proses melakukan </a:t>
            </a:r>
            <a:r>
              <a:rPr lang="en-US" sz="2800" i="1" smtClean="0"/>
              <a:t>posting</a:t>
            </a:r>
            <a:r>
              <a:rPr lang="en-US" sz="2800" smtClean="0"/>
              <a:t> sebagai berikut :</a:t>
            </a:r>
          </a:p>
          <a:p>
            <a:pPr marL="609600" indent="-609600" eaLnBrk="1" hangingPunct="1">
              <a:lnSpc>
                <a:spcPct val="90000"/>
              </a:lnSpc>
              <a:buSzPct val="90000"/>
              <a:buFont typeface="Wingdings" pitchFamily="2" charset="2"/>
              <a:buAutoNum type="arabicPeriod"/>
            </a:pPr>
            <a:r>
              <a:rPr lang="en-US" sz="2800" smtClean="0"/>
              <a:t>Memasukkan tanggal, akun, dan nilai moneter dari buku jurnal ke buku besar (</a:t>
            </a:r>
            <a:r>
              <a:rPr lang="en-US" sz="2800" i="1" smtClean="0"/>
              <a:t>ledger</a:t>
            </a:r>
            <a:r>
              <a:rPr lang="en-US" sz="2800" smtClean="0"/>
              <a:t>).</a:t>
            </a:r>
          </a:p>
          <a:p>
            <a:pPr marL="609600" indent="-609600" eaLnBrk="1" hangingPunct="1">
              <a:lnSpc>
                <a:spcPct val="90000"/>
              </a:lnSpc>
              <a:buSzPct val="90000"/>
              <a:buFont typeface="Wingdings" pitchFamily="2" charset="2"/>
              <a:buAutoNum type="arabicPeriod"/>
            </a:pPr>
            <a:r>
              <a:rPr lang="en-US" sz="2800" smtClean="0"/>
              <a:t>Memasukkan nomor halaman jurnal ke kolom </a:t>
            </a:r>
            <a:r>
              <a:rPr lang="en-US" sz="2800" i="1" smtClean="0"/>
              <a:t>post reference</a:t>
            </a:r>
            <a:r>
              <a:rPr lang="en-US" sz="2800" smtClean="0"/>
              <a:t> (PR) dalam </a:t>
            </a:r>
            <a:r>
              <a:rPr lang="en-US" sz="2800" i="1" smtClean="0"/>
              <a:t>ledger</a:t>
            </a:r>
            <a:r>
              <a:rPr lang="en-US" sz="2800" smtClean="0"/>
              <a:t>.</a:t>
            </a:r>
          </a:p>
          <a:p>
            <a:pPr marL="609600" indent="-609600" eaLnBrk="1" hangingPunct="1">
              <a:lnSpc>
                <a:spcPct val="90000"/>
              </a:lnSpc>
              <a:buSzPct val="90000"/>
              <a:buFont typeface="Wingdings" pitchFamily="2" charset="2"/>
              <a:buAutoNum type="arabicPeriod"/>
            </a:pPr>
            <a:r>
              <a:rPr lang="en-US" sz="2800" smtClean="0"/>
              <a:t>Memasukkan nomor halaman akun ke </a:t>
            </a:r>
            <a:r>
              <a:rPr lang="en-US" sz="2800" i="1" smtClean="0"/>
              <a:t>ledger</a:t>
            </a:r>
            <a:r>
              <a:rPr lang="en-US" sz="2800" smtClean="0"/>
              <a:t> ke dalam kolom </a:t>
            </a:r>
            <a:r>
              <a:rPr lang="en-US" sz="2800" i="1" smtClean="0"/>
              <a:t>post reference</a:t>
            </a:r>
            <a:r>
              <a:rPr lang="en-US" sz="2800" smtClean="0"/>
              <a:t> (PR) pada buku jurnal. </a:t>
            </a:r>
            <a:endParaRPr lang="en-GB" sz="2800" smtClean="0"/>
          </a:p>
          <a:p>
            <a:pPr marL="609600" indent="-609600" eaLnBrk="1" hangingPunct="1">
              <a:lnSpc>
                <a:spcPct val="90000"/>
              </a:lnSpc>
            </a:pPr>
            <a:endParaRPr lang="en-GB" sz="2800" smtClean="0"/>
          </a:p>
        </p:txBody>
      </p:sp>
      <p:sp>
        <p:nvSpPr>
          <p:cNvPr id="24578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ED4D3D5E-4529-489F-8FE9-248BE8BB66FA}" type="slidenum">
              <a:rPr lang="en-GB"/>
              <a:pPr>
                <a:defRPr/>
              </a:pPr>
              <a:t>39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Pencatatan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890712" y="2779712"/>
            <a:ext cx="4600575" cy="2514600"/>
          </a:xfrm>
          <a:noFill/>
        </p:spPr>
      </p:pic>
      <p:sp>
        <p:nvSpPr>
          <p:cNvPr id="4100" name="TextBox 5"/>
          <p:cNvSpPr txBox="1">
            <a:spLocks noChangeArrowheads="1"/>
          </p:cNvSpPr>
          <p:nvPr/>
        </p:nvSpPr>
        <p:spPr bwMode="auto">
          <a:xfrm>
            <a:off x="914400" y="1371600"/>
            <a:ext cx="75438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2400">
                <a:latin typeface="Calibri" pitchFamily="34" charset="0"/>
              </a:rPr>
              <a:t> </a:t>
            </a:r>
            <a:r>
              <a:rPr lang="en-US" sz="3200">
                <a:latin typeface="Calibri" pitchFamily="34" charset="0"/>
              </a:rPr>
              <a:t>Bukti Transaksi Intern</a:t>
            </a:r>
          </a:p>
          <a:p>
            <a:r>
              <a:rPr lang="en-US" sz="2400">
                <a:latin typeface="Calibri" pitchFamily="34" charset="0"/>
              </a:rPr>
              <a:t>   - Bukti Kas Masuk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5400" b="1" i="1" smtClean="0">
                <a:solidFill>
                  <a:srgbClr val="CC3300"/>
                </a:solidFill>
              </a:rPr>
              <a:t>Ledger</a:t>
            </a:r>
            <a:r>
              <a:rPr lang="en-US" sz="5400" b="1" smtClean="0">
                <a:solidFill>
                  <a:srgbClr val="CC3300"/>
                </a:solidFill>
              </a:rPr>
              <a:t> Kas</a:t>
            </a:r>
            <a:endParaRPr lang="en-GB" sz="5400" b="1" smtClean="0">
              <a:solidFill>
                <a:srgbClr val="CC3300"/>
              </a:solidFill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676400"/>
            <a:ext cx="7543800" cy="4419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800" smtClean="0"/>
              <a:t>                             Kas                          No. 100</a:t>
            </a:r>
          </a:p>
          <a:p>
            <a:pPr eaLnBrk="1" hangingPunct="1">
              <a:buFont typeface="Wingdings" pitchFamily="2" charset="2"/>
              <a:buNone/>
            </a:pPr>
            <a:endParaRPr lang="en-GB" sz="2800" smtClean="0"/>
          </a:p>
        </p:txBody>
      </p:sp>
      <p:graphicFrame>
        <p:nvGraphicFramePr>
          <p:cNvPr id="79953" name="Group 81"/>
          <p:cNvGraphicFramePr>
            <a:graphicFrameLocks noGrp="1"/>
          </p:cNvGraphicFramePr>
          <p:nvPr>
            <p:ph sz="half" idx="2"/>
          </p:nvPr>
        </p:nvGraphicFramePr>
        <p:xfrm>
          <a:off x="762000" y="2362200"/>
          <a:ext cx="7848600" cy="2891028"/>
        </p:xfrm>
        <a:graphic>
          <a:graphicData uri="http://schemas.openxmlformats.org/drawingml/2006/table">
            <a:tbl>
              <a:tblPr/>
              <a:tblGrid>
                <a:gridCol w="990600"/>
                <a:gridCol w="838200"/>
                <a:gridCol w="914400"/>
                <a:gridCol w="1219200"/>
                <a:gridCol w="1371600"/>
                <a:gridCol w="1295400"/>
                <a:gridCol w="1219200"/>
              </a:tblGrid>
              <a:tr h="45720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Tanggal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Ket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P/R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Debet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Kredit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Saldo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429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Debet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Kredit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800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01/11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05/11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10/11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15/11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20/11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30/11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30/11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J.1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J.1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J.1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J.1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J.1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J.1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J.1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10.000.000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10.000.000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5.000.000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2.000.000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200.000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500.000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1.000.000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10.000.000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8.000.000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18.000.000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17.800.000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17.300.000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16.300.000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21.300.000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25602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A7C165-4BB3-467A-9794-A289FEFCEAF0}" type="slidenum">
              <a:rPr lang="en-GB"/>
              <a:pPr>
                <a:defRPr/>
              </a:pPr>
              <a:t>40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i="1" smtClean="0">
                <a:solidFill>
                  <a:srgbClr val="CC3300"/>
                </a:solidFill>
              </a:rPr>
              <a:t>Ledger</a:t>
            </a:r>
            <a:r>
              <a:rPr lang="en-US" b="1" smtClean="0">
                <a:solidFill>
                  <a:srgbClr val="CC3300"/>
                </a:solidFill>
              </a:rPr>
              <a:t> </a:t>
            </a:r>
            <a:br>
              <a:rPr lang="en-US" b="1" smtClean="0">
                <a:solidFill>
                  <a:srgbClr val="CC3300"/>
                </a:solidFill>
              </a:rPr>
            </a:br>
            <a:r>
              <a:rPr lang="en-US" b="1" smtClean="0">
                <a:solidFill>
                  <a:srgbClr val="CC3300"/>
                </a:solidFill>
              </a:rPr>
              <a:t>Piutang Usaha dan Gedung</a:t>
            </a:r>
            <a:endParaRPr lang="en-GB" b="1" smtClean="0">
              <a:solidFill>
                <a:srgbClr val="CC3300"/>
              </a:solidFill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49325" y="1600200"/>
            <a:ext cx="7432675" cy="4495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800" dirty="0" smtClean="0"/>
              <a:t>                        </a:t>
            </a:r>
            <a:r>
              <a:rPr lang="en-US" sz="2800" dirty="0" err="1" smtClean="0"/>
              <a:t>Piutang</a:t>
            </a:r>
            <a:r>
              <a:rPr lang="en-US" sz="2800" dirty="0" smtClean="0"/>
              <a:t> Usaha           No. 102</a:t>
            </a:r>
          </a:p>
          <a:p>
            <a:pPr eaLnBrk="1" hangingPunct="1">
              <a:buFont typeface="Wingdings" pitchFamily="2" charset="2"/>
              <a:buNone/>
            </a:pPr>
            <a:endParaRPr lang="en-GB" sz="2800" dirty="0" smtClean="0"/>
          </a:p>
          <a:p>
            <a:pPr eaLnBrk="1" hangingPunct="1">
              <a:buFont typeface="Wingdings" pitchFamily="2" charset="2"/>
              <a:buNone/>
            </a:pPr>
            <a:endParaRPr lang="en-GB" sz="2800" dirty="0" smtClean="0"/>
          </a:p>
        </p:txBody>
      </p:sp>
      <p:graphicFrame>
        <p:nvGraphicFramePr>
          <p:cNvPr id="81009" name="Group 113"/>
          <p:cNvGraphicFramePr>
            <a:graphicFrameLocks noGrp="1"/>
          </p:cNvGraphicFramePr>
          <p:nvPr>
            <p:ph sz="quarter" idx="2"/>
          </p:nvPr>
        </p:nvGraphicFramePr>
        <p:xfrm>
          <a:off x="914400" y="2286000"/>
          <a:ext cx="7391400" cy="1298448"/>
        </p:xfrm>
        <a:graphic>
          <a:graphicData uri="http://schemas.openxmlformats.org/drawingml/2006/table">
            <a:tbl>
              <a:tblPr/>
              <a:tblGrid>
                <a:gridCol w="1030288"/>
                <a:gridCol w="808037"/>
                <a:gridCol w="846138"/>
                <a:gridCol w="1122362"/>
                <a:gridCol w="1263650"/>
                <a:gridCol w="1196975"/>
                <a:gridCol w="1123950"/>
              </a:tblGrid>
              <a:tr h="13811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Tanggal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Ket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P/R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Debet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Kredit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Saldo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397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Debet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Kredit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31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10/11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5.000.000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5.000.000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1014" name="Group 118"/>
          <p:cNvGraphicFramePr>
            <a:graphicFrameLocks noGrp="1"/>
          </p:cNvGraphicFramePr>
          <p:nvPr>
            <p:ph sz="quarter" idx="3"/>
          </p:nvPr>
        </p:nvGraphicFramePr>
        <p:xfrm>
          <a:off x="990600" y="4724400"/>
          <a:ext cx="7315200" cy="1298448"/>
        </p:xfrm>
        <a:graphic>
          <a:graphicData uri="http://schemas.openxmlformats.org/drawingml/2006/table">
            <a:tbl>
              <a:tblPr/>
              <a:tblGrid>
                <a:gridCol w="990600"/>
                <a:gridCol w="762000"/>
                <a:gridCol w="838200"/>
                <a:gridCol w="1176338"/>
                <a:gridCol w="1198562"/>
                <a:gridCol w="1133475"/>
                <a:gridCol w="1216025"/>
              </a:tblGrid>
              <a:tr h="17303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Tanggal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Ket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P/R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Debet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Kredit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Saldo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46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Debet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Kredit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14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05/11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2.000.000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2.000.000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26626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847CC3-B71B-4B13-AEF3-C3AE07B86FE2}" type="slidenum">
              <a:rPr lang="en-GB"/>
              <a:pPr>
                <a:defRPr/>
              </a:pPr>
              <a:t>41</a:t>
            </a:fld>
            <a:endParaRPr lang="en-GB"/>
          </a:p>
        </p:txBody>
      </p:sp>
      <p:sp>
        <p:nvSpPr>
          <p:cNvPr id="20541" name="Rectangle 75"/>
          <p:cNvSpPr>
            <a:spLocks noChangeArrowheads="1"/>
          </p:cNvSpPr>
          <p:nvPr/>
        </p:nvSpPr>
        <p:spPr bwMode="auto">
          <a:xfrm>
            <a:off x="685800" y="4038600"/>
            <a:ext cx="77724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r>
              <a:rPr lang="en-US" sz="2800"/>
              <a:t>                                  Gedung                 No. 121</a:t>
            </a:r>
          </a:p>
          <a:p>
            <a:pPr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endParaRPr lang="en-US" sz="2800"/>
          </a:p>
          <a:p>
            <a:pPr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endParaRPr lang="en-US" sz="2800"/>
          </a:p>
          <a:p>
            <a:pPr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800" b="1" i="1" smtClean="0">
                <a:solidFill>
                  <a:srgbClr val="CC3300"/>
                </a:solidFill>
              </a:rPr>
              <a:t>Ledger</a:t>
            </a:r>
            <a:r>
              <a:rPr lang="en-US" sz="4800" b="1" smtClean="0">
                <a:solidFill>
                  <a:srgbClr val="CC3300"/>
                </a:solidFill>
              </a:rPr>
              <a:t> Utang Usaha</a:t>
            </a:r>
            <a:r>
              <a:rPr lang="en-US" b="1" smtClean="0">
                <a:solidFill>
                  <a:srgbClr val="CC3300"/>
                </a:solidFill>
              </a:rPr>
              <a:t> </a:t>
            </a:r>
            <a:endParaRPr lang="en-GB" b="1" smtClean="0">
              <a:solidFill>
                <a:srgbClr val="CC3300"/>
              </a:solidFill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49325" y="1752600"/>
            <a:ext cx="7661275" cy="4419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800" smtClean="0"/>
              <a:t>                          Utang Usaha              No. 200</a:t>
            </a:r>
          </a:p>
          <a:p>
            <a:pPr eaLnBrk="1" hangingPunct="1">
              <a:buFont typeface="Wingdings" pitchFamily="2" charset="2"/>
              <a:buNone/>
            </a:pPr>
            <a:endParaRPr lang="en-GB" sz="2800" smtClean="0"/>
          </a:p>
        </p:txBody>
      </p:sp>
      <p:graphicFrame>
        <p:nvGraphicFramePr>
          <p:cNvPr id="81955" name="Group 35"/>
          <p:cNvGraphicFramePr>
            <a:graphicFrameLocks noGrp="1"/>
          </p:cNvGraphicFramePr>
          <p:nvPr>
            <p:ph sz="half" idx="2"/>
          </p:nvPr>
        </p:nvGraphicFramePr>
        <p:xfrm>
          <a:off x="457200" y="2590800"/>
          <a:ext cx="8382000" cy="1600200"/>
        </p:xfrm>
        <a:graphic>
          <a:graphicData uri="http://schemas.openxmlformats.org/drawingml/2006/table">
            <a:tbl>
              <a:tblPr/>
              <a:tblGrid>
                <a:gridCol w="1168400"/>
                <a:gridCol w="917575"/>
                <a:gridCol w="958850"/>
                <a:gridCol w="1271588"/>
                <a:gridCol w="1435100"/>
                <a:gridCol w="1355725"/>
                <a:gridCol w="1274762"/>
              </a:tblGrid>
              <a:tr h="41275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Tanggal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Ket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P/R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Debet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Kredit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Saldo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127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Debet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Kredit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774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30/11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5.000.000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5.000.000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2765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948B6A-79C9-49C2-B590-EF203E9442CA}" type="slidenum">
              <a:rPr lang="en-GB"/>
              <a:pPr>
                <a:defRPr/>
              </a:pPr>
              <a:t>42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4800" b="1" i="1" smtClean="0">
                <a:solidFill>
                  <a:srgbClr val="CC3300"/>
                </a:solidFill>
              </a:rPr>
              <a:t>Ledger</a:t>
            </a:r>
            <a:r>
              <a:rPr lang="en-US" sz="4800" b="1" smtClean="0">
                <a:solidFill>
                  <a:srgbClr val="CC3300"/>
                </a:solidFill>
              </a:rPr>
              <a:t> Modal dan Prive</a:t>
            </a:r>
            <a:endParaRPr lang="en-GB" sz="4800" b="1" smtClean="0">
              <a:solidFill>
                <a:srgbClr val="CC3300"/>
              </a:solidFill>
            </a:endParaRPr>
          </a:p>
        </p:txBody>
      </p:sp>
      <p:sp>
        <p:nvSpPr>
          <p:cNvPr id="2867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47477D-5668-4B17-80CA-2578B821BCAD}" type="slidenum">
              <a:rPr lang="en-GB"/>
              <a:pPr>
                <a:defRPr/>
              </a:pPr>
              <a:t>43</a:t>
            </a:fld>
            <a:endParaRPr lang="en-GB"/>
          </a:p>
        </p:txBody>
      </p:sp>
      <p:graphicFrame>
        <p:nvGraphicFramePr>
          <p:cNvPr id="94378" name="Group 170"/>
          <p:cNvGraphicFramePr>
            <a:graphicFrameLocks noGrp="1"/>
          </p:cNvGraphicFramePr>
          <p:nvPr>
            <p:ph sz="quarter" idx="1"/>
          </p:nvPr>
        </p:nvGraphicFramePr>
        <p:xfrm>
          <a:off x="914400" y="1981200"/>
          <a:ext cx="7620000" cy="1309243"/>
        </p:xfrm>
        <a:graphic>
          <a:graphicData uri="http://schemas.openxmlformats.org/drawingml/2006/table">
            <a:tbl>
              <a:tblPr/>
              <a:tblGrid>
                <a:gridCol w="1062038"/>
                <a:gridCol w="790575"/>
                <a:gridCol w="868362"/>
                <a:gridCol w="1393825"/>
                <a:gridCol w="1068388"/>
                <a:gridCol w="1217612"/>
                <a:gridCol w="1219200"/>
              </a:tblGrid>
              <a:tr h="34607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Tanggal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Ket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P/R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Debet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Kredit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Saldo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762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Debet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Kredit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520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01/11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10.000.OOO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10.000.000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4379" name="Group 171"/>
          <p:cNvGraphicFramePr>
            <a:graphicFrameLocks noGrp="1"/>
          </p:cNvGraphicFramePr>
          <p:nvPr>
            <p:ph sz="quarter" idx="2"/>
          </p:nvPr>
        </p:nvGraphicFramePr>
        <p:xfrm>
          <a:off x="914400" y="4246563"/>
          <a:ext cx="7620000" cy="1391793"/>
        </p:xfrm>
        <a:graphic>
          <a:graphicData uri="http://schemas.openxmlformats.org/drawingml/2006/table">
            <a:tbl>
              <a:tblPr/>
              <a:tblGrid>
                <a:gridCol w="1031875"/>
                <a:gridCol w="793750"/>
                <a:gridCol w="873125"/>
                <a:gridCol w="1416050"/>
                <a:gridCol w="1057275"/>
                <a:gridCol w="1228725"/>
                <a:gridCol w="1219200"/>
              </a:tblGrid>
              <a:tr h="42862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Tanggal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Ket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P/R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Debet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Kredit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Saldo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09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Debet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Kredit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588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30/11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1.000.000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1.000.000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22588" name="Text Box 127"/>
          <p:cNvSpPr txBox="1">
            <a:spLocks noChangeArrowheads="1"/>
          </p:cNvSpPr>
          <p:nvPr/>
        </p:nvSpPr>
        <p:spPr bwMode="auto">
          <a:xfrm>
            <a:off x="1736725" y="48371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2589" name="Rectangle 160"/>
          <p:cNvSpPr>
            <a:spLocks noChangeArrowheads="1"/>
          </p:cNvSpPr>
          <p:nvPr/>
        </p:nvSpPr>
        <p:spPr bwMode="auto">
          <a:xfrm>
            <a:off x="914400" y="1524000"/>
            <a:ext cx="7543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/>
              <a:t>                              Modal                      No. 300</a:t>
            </a:r>
            <a:endParaRPr lang="en-GB" sz="2800"/>
          </a:p>
        </p:txBody>
      </p:sp>
      <p:sp>
        <p:nvSpPr>
          <p:cNvPr id="22590" name="Rectangle 161"/>
          <p:cNvSpPr>
            <a:spLocks noChangeArrowheads="1"/>
          </p:cNvSpPr>
          <p:nvPr/>
        </p:nvSpPr>
        <p:spPr bwMode="auto">
          <a:xfrm>
            <a:off x="1066800" y="3733800"/>
            <a:ext cx="75438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/>
              <a:t>                             Prive                      No.   301       	    		    </a:t>
            </a:r>
            <a:endParaRPr lang="en-GB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4400" b="1" i="1" smtClean="0">
                <a:solidFill>
                  <a:srgbClr val="CC3300"/>
                </a:solidFill>
              </a:rPr>
              <a:t>Ledger</a:t>
            </a:r>
            <a:r>
              <a:rPr lang="en-US" sz="4400" b="1" smtClean="0">
                <a:solidFill>
                  <a:srgbClr val="CC3300"/>
                </a:solidFill>
              </a:rPr>
              <a:t> Pendapatan Jasa</a:t>
            </a:r>
            <a:endParaRPr lang="en-GB" sz="4400" b="1" smtClean="0">
              <a:solidFill>
                <a:srgbClr val="CC3300"/>
              </a:solidFill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800" dirty="0" smtClean="0"/>
              <a:t>                 </a:t>
            </a:r>
            <a:r>
              <a:rPr lang="en-US" sz="2800" dirty="0" err="1" smtClean="0"/>
              <a:t>Pendapatan</a:t>
            </a:r>
            <a:r>
              <a:rPr lang="en-US" sz="2800" dirty="0" smtClean="0"/>
              <a:t> </a:t>
            </a:r>
            <a:r>
              <a:rPr lang="en-US" sz="2800" dirty="0" err="1" smtClean="0"/>
              <a:t>Jasa</a:t>
            </a:r>
            <a:r>
              <a:rPr lang="en-US" sz="2800" dirty="0" smtClean="0"/>
              <a:t>               No. 401</a:t>
            </a:r>
            <a:endParaRPr lang="en-GB" sz="2800" dirty="0" smtClean="0"/>
          </a:p>
        </p:txBody>
      </p:sp>
      <p:sp>
        <p:nvSpPr>
          <p:cNvPr id="29698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607BFFF9-E012-4F7A-B995-7E7D9884647F}" type="slidenum">
              <a:rPr lang="en-GB"/>
              <a:pPr>
                <a:defRPr/>
              </a:pPr>
              <a:t>44</a:t>
            </a:fld>
            <a:endParaRPr lang="en-GB"/>
          </a:p>
        </p:txBody>
      </p:sp>
      <p:graphicFrame>
        <p:nvGraphicFramePr>
          <p:cNvPr id="95293" name="Group 61"/>
          <p:cNvGraphicFramePr>
            <a:graphicFrameLocks noGrp="1"/>
          </p:cNvGraphicFramePr>
          <p:nvPr/>
        </p:nvGraphicFramePr>
        <p:xfrm>
          <a:off x="949325" y="2576513"/>
          <a:ext cx="7585075" cy="1538605"/>
        </p:xfrm>
        <a:graphic>
          <a:graphicData uri="http://schemas.openxmlformats.org/drawingml/2006/table">
            <a:tbl>
              <a:tblPr/>
              <a:tblGrid>
                <a:gridCol w="1027113"/>
                <a:gridCol w="790575"/>
                <a:gridCol w="868362"/>
                <a:gridCol w="1219200"/>
                <a:gridCol w="1243013"/>
                <a:gridCol w="1293812"/>
                <a:gridCol w="1143000"/>
              </a:tblGrid>
              <a:tr h="34607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Tanggal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Ket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P/R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Debet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Kredit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Saldo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762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Debet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Kredit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857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10/11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15.000.000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15.000.000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i="1" smtClean="0">
                <a:solidFill>
                  <a:srgbClr val="CC3300"/>
                </a:solidFill>
              </a:rPr>
              <a:t>Ledger</a:t>
            </a:r>
            <a:r>
              <a:rPr lang="en-US" b="1" smtClean="0">
                <a:solidFill>
                  <a:srgbClr val="CC3300"/>
                </a:solidFill>
              </a:rPr>
              <a:t> </a:t>
            </a:r>
            <a:br>
              <a:rPr lang="en-US" b="1" smtClean="0">
                <a:solidFill>
                  <a:srgbClr val="CC3300"/>
                </a:solidFill>
              </a:rPr>
            </a:br>
            <a:r>
              <a:rPr lang="en-US" b="1" smtClean="0">
                <a:solidFill>
                  <a:srgbClr val="CC3300"/>
                </a:solidFill>
              </a:rPr>
              <a:t>Beban gaji dan Beban Iklan</a:t>
            </a:r>
            <a:endParaRPr lang="en-GB" b="1" smtClean="0">
              <a:solidFill>
                <a:srgbClr val="CC3300"/>
              </a:solidFill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49325" y="1600200"/>
            <a:ext cx="7661275" cy="4495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800" dirty="0" smtClean="0"/>
              <a:t>                        </a:t>
            </a:r>
            <a:r>
              <a:rPr lang="en-US" sz="2800" dirty="0" err="1" smtClean="0"/>
              <a:t>Beban</a:t>
            </a:r>
            <a:r>
              <a:rPr lang="en-US" sz="2800" dirty="0" smtClean="0"/>
              <a:t> </a:t>
            </a:r>
            <a:r>
              <a:rPr lang="en-US" sz="2800" dirty="0" err="1" smtClean="0"/>
              <a:t>Gaji</a:t>
            </a:r>
            <a:r>
              <a:rPr lang="en-US" sz="2800" dirty="0" smtClean="0"/>
              <a:t>                    No. 500</a:t>
            </a:r>
            <a:endParaRPr lang="en-GB" sz="2800" dirty="0" smtClean="0"/>
          </a:p>
        </p:txBody>
      </p:sp>
      <p:graphicFrame>
        <p:nvGraphicFramePr>
          <p:cNvPr id="98374" name="Group 70"/>
          <p:cNvGraphicFramePr>
            <a:graphicFrameLocks noGrp="1"/>
          </p:cNvGraphicFramePr>
          <p:nvPr>
            <p:ph sz="quarter" idx="2"/>
          </p:nvPr>
        </p:nvGraphicFramePr>
        <p:xfrm>
          <a:off x="1219200" y="2286000"/>
          <a:ext cx="7239000" cy="1378268"/>
        </p:xfrm>
        <a:graphic>
          <a:graphicData uri="http://schemas.openxmlformats.org/drawingml/2006/table">
            <a:tbl>
              <a:tblPr/>
              <a:tblGrid>
                <a:gridCol w="1009650"/>
                <a:gridCol w="790575"/>
                <a:gridCol w="828675"/>
                <a:gridCol w="1098550"/>
                <a:gridCol w="1236663"/>
                <a:gridCol w="1173162"/>
                <a:gridCol w="1101725"/>
              </a:tblGrid>
              <a:tr h="32861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Tanggal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Ket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P/R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Debet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Kredit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Saldo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619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Debet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Kredit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681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20/11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500.000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500.000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8376" name="Group 72"/>
          <p:cNvGraphicFramePr>
            <a:graphicFrameLocks noGrp="1"/>
          </p:cNvGraphicFramePr>
          <p:nvPr>
            <p:ph sz="quarter" idx="3"/>
          </p:nvPr>
        </p:nvGraphicFramePr>
        <p:xfrm>
          <a:off x="1219200" y="4648200"/>
          <a:ext cx="7239000" cy="1447800"/>
        </p:xfrm>
        <a:graphic>
          <a:graphicData uri="http://schemas.openxmlformats.org/drawingml/2006/table">
            <a:tbl>
              <a:tblPr/>
              <a:tblGrid>
                <a:gridCol w="1009650"/>
                <a:gridCol w="790575"/>
                <a:gridCol w="828675"/>
                <a:gridCol w="1098550"/>
                <a:gridCol w="1236663"/>
                <a:gridCol w="1173162"/>
                <a:gridCol w="1101725"/>
              </a:tblGrid>
              <a:tr h="36830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Tanggal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Ket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P/R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Debet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Kredit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Saldo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46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Debet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Kredit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704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15/11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200.000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200.000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30722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3EAAE8-5595-40F4-AAD5-D96B6CA2F0D0}" type="slidenum">
              <a:rPr lang="en-GB"/>
              <a:pPr>
                <a:defRPr/>
              </a:pPr>
              <a:t>45</a:t>
            </a:fld>
            <a:endParaRPr lang="en-GB"/>
          </a:p>
        </p:txBody>
      </p:sp>
      <p:sp>
        <p:nvSpPr>
          <p:cNvPr id="24637" name="Rectangle 37"/>
          <p:cNvSpPr>
            <a:spLocks noChangeArrowheads="1"/>
          </p:cNvSpPr>
          <p:nvPr/>
        </p:nvSpPr>
        <p:spPr bwMode="auto">
          <a:xfrm>
            <a:off x="762000" y="3976688"/>
            <a:ext cx="7924800" cy="222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/>
              <a:t>                          Beban Iklan                   No. 505</a:t>
            </a:r>
          </a:p>
          <a:p>
            <a:endParaRPr lang="en-US" sz="2800"/>
          </a:p>
          <a:p>
            <a:endParaRPr lang="en-US" sz="2800"/>
          </a:p>
          <a:p>
            <a:endParaRPr lang="en-US" sz="2800"/>
          </a:p>
          <a:p>
            <a:endParaRPr lang="en-GB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400" b="1" smtClean="0">
                <a:solidFill>
                  <a:srgbClr val="CC3300"/>
                </a:solidFill>
              </a:rPr>
              <a:t>Menyiapkan Neraca Saldo </a:t>
            </a:r>
            <a:br>
              <a:rPr lang="en-US" sz="4400" b="1" smtClean="0">
                <a:solidFill>
                  <a:srgbClr val="CC3300"/>
                </a:solidFill>
              </a:rPr>
            </a:br>
            <a:r>
              <a:rPr lang="en-US" sz="4400" b="1" smtClean="0">
                <a:solidFill>
                  <a:srgbClr val="CC3300"/>
                </a:solidFill>
              </a:rPr>
              <a:t>(</a:t>
            </a:r>
            <a:r>
              <a:rPr lang="en-US" sz="4400" b="1" i="1" smtClean="0">
                <a:solidFill>
                  <a:srgbClr val="CC3300"/>
                </a:solidFill>
              </a:rPr>
              <a:t>Preparing Trial Balance</a:t>
            </a:r>
            <a:r>
              <a:rPr lang="en-US" sz="4400" b="1" smtClean="0">
                <a:solidFill>
                  <a:srgbClr val="CC3300"/>
                </a:solidFill>
              </a:rPr>
              <a:t>)</a:t>
            </a:r>
            <a:endParaRPr lang="en-GB" sz="4400" b="1" smtClean="0">
              <a:solidFill>
                <a:srgbClr val="CC3300"/>
              </a:solidFill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914400" y="1981200"/>
            <a:ext cx="7661275" cy="4114800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Setelah semua jurnal di </a:t>
            </a:r>
            <a:r>
              <a:rPr lang="en-US" sz="2800" i="1" smtClean="0"/>
              <a:t>posting</a:t>
            </a:r>
            <a:r>
              <a:rPr lang="en-US" sz="2800" smtClean="0"/>
              <a:t> ke buku besar,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setiap akun dalam buku besar dapat diketahui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saldonya. Berdasarkan saldo-saldo tersebut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dapat disusun neraca saldo (</a:t>
            </a:r>
            <a:r>
              <a:rPr lang="en-US" sz="2800" i="1" smtClean="0"/>
              <a:t>Trial Balance</a:t>
            </a:r>
            <a:r>
              <a:rPr lang="en-US" sz="2800" smtClean="0"/>
              <a:t>).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Neraca saldo merupakan suatu laporan yang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berisi mengenai akun disertai saldo masing-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masing. Saldo-saldo tersebut diperoleh dari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800" smtClean="0"/>
              <a:t> saldo setiap akun dalam buku besar (</a:t>
            </a:r>
            <a:r>
              <a:rPr lang="en-US" sz="2800" i="1" smtClean="0"/>
              <a:t>Ledger</a:t>
            </a:r>
            <a:r>
              <a:rPr lang="en-US" sz="2800" smtClean="0"/>
              <a:t>).</a:t>
            </a:r>
            <a:endParaRPr lang="en-GB" sz="2800" smtClean="0"/>
          </a:p>
        </p:txBody>
      </p:sp>
      <p:sp>
        <p:nvSpPr>
          <p:cNvPr id="3174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9FD137AD-78DF-4C43-8754-E2CD573655BB}" type="slidenum">
              <a:rPr lang="en-GB"/>
              <a:pPr>
                <a:defRPr/>
              </a:pPr>
              <a:t>46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4400" b="1" smtClean="0">
                <a:solidFill>
                  <a:srgbClr val="CC3300"/>
                </a:solidFill>
              </a:rPr>
              <a:t>Neraca Saldo</a:t>
            </a:r>
            <a:br>
              <a:rPr lang="en-US" sz="4400" b="1" smtClean="0">
                <a:solidFill>
                  <a:srgbClr val="CC3300"/>
                </a:solidFill>
              </a:rPr>
            </a:br>
            <a:r>
              <a:rPr lang="en-US" sz="4400" b="1" smtClean="0">
                <a:solidFill>
                  <a:srgbClr val="CC3300"/>
                </a:solidFill>
              </a:rPr>
              <a:t>Perusahaan Ananda</a:t>
            </a:r>
            <a:endParaRPr lang="en-GB" sz="4400" b="1" smtClean="0">
              <a:solidFill>
                <a:srgbClr val="CC3300"/>
              </a:solidFill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49325" y="1600200"/>
            <a:ext cx="7508875" cy="44958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1600" b="1" smtClean="0"/>
              <a:t>Perusahaan Ananda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en-US" sz="1600" b="1" smtClean="0"/>
              <a:t>Neraca Saldo (</a:t>
            </a:r>
            <a:r>
              <a:rPr lang="en-US" sz="1600" b="1" i="1" smtClean="0"/>
              <a:t>Trial Balance</a:t>
            </a:r>
            <a:r>
              <a:rPr lang="en-US" sz="1600" b="1" smtClean="0"/>
              <a:t>)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en-US" sz="1600" b="1" smtClean="0"/>
              <a:t>30 September 2011</a:t>
            </a:r>
          </a:p>
          <a:p>
            <a:pPr algn="ctr" eaLnBrk="1" hangingPunct="1">
              <a:buFont typeface="Wingdings" pitchFamily="2" charset="2"/>
              <a:buNone/>
            </a:pPr>
            <a:endParaRPr lang="en-GB" sz="1600" b="1" smtClean="0"/>
          </a:p>
        </p:txBody>
      </p:sp>
      <p:graphicFrame>
        <p:nvGraphicFramePr>
          <p:cNvPr id="100425" name="Group 73"/>
          <p:cNvGraphicFramePr>
            <a:graphicFrameLocks noGrp="1"/>
          </p:cNvGraphicFramePr>
          <p:nvPr>
            <p:ph sz="half" idx="2"/>
          </p:nvPr>
        </p:nvGraphicFramePr>
        <p:xfrm>
          <a:off x="1143000" y="2590800"/>
          <a:ext cx="7086600" cy="3649282"/>
        </p:xfrm>
        <a:graphic>
          <a:graphicData uri="http://schemas.openxmlformats.org/drawingml/2006/table">
            <a:tbl>
              <a:tblPr/>
              <a:tblGrid>
                <a:gridCol w="838200"/>
                <a:gridCol w="1997075"/>
                <a:gridCol w="1416050"/>
                <a:gridCol w="1417638"/>
                <a:gridCol w="1417637"/>
              </a:tblGrid>
              <a:tr h="468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No.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Nama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Perkiraan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P/R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Debet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Kredit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303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505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Kas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Piutang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Usaha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Gedung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Utang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Usaha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Modal </a:t>
                      </a: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Ananda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Prive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Ananda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Pendapatan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Jasa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Beban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Gaji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Beban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Iklan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21.300.000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5.000.000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2.000.000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1.000.000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500.000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200.000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5.000.000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10.000.000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15.000.000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504825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Total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30.000.000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30.000.000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3277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5516CB-6E6F-4738-ABD1-5491382E2A20}" type="slidenum">
              <a:rPr lang="en-GB"/>
              <a:pPr>
                <a:defRPr/>
              </a:pPr>
              <a:t>47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Sumber Pencatatan</a:t>
            </a:r>
          </a:p>
        </p:txBody>
      </p:sp>
      <p:pic>
        <p:nvPicPr>
          <p:cNvPr id="5123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1890712" y="2846387"/>
            <a:ext cx="4600575" cy="2381250"/>
          </a:xfrm>
          <a:noFill/>
        </p:spPr>
      </p:pic>
      <p:sp>
        <p:nvSpPr>
          <p:cNvPr id="5124" name="TextBox 4"/>
          <p:cNvSpPr txBox="1">
            <a:spLocks noChangeArrowheads="1"/>
          </p:cNvSpPr>
          <p:nvPr/>
        </p:nvSpPr>
        <p:spPr bwMode="auto">
          <a:xfrm>
            <a:off x="533400" y="1447800"/>
            <a:ext cx="7848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dirty="0">
                <a:latin typeface="Calibri" pitchFamily="34" charset="0"/>
              </a:rPr>
              <a:t> </a:t>
            </a:r>
            <a:endParaRPr lang="en-US" sz="2400" dirty="0" smtClean="0">
              <a:latin typeface="Calibri" pitchFamily="34" charset="0"/>
            </a:endParaRPr>
          </a:p>
          <a:p>
            <a:r>
              <a:rPr lang="en-US" sz="2400" dirty="0" smtClean="0">
                <a:latin typeface="Calibri" pitchFamily="34" charset="0"/>
              </a:rPr>
              <a:t> </a:t>
            </a:r>
            <a:r>
              <a:rPr lang="en-US" sz="2400" dirty="0">
                <a:latin typeface="Calibri" pitchFamily="34" charset="0"/>
              </a:rPr>
              <a:t>- </a:t>
            </a:r>
            <a:r>
              <a:rPr lang="en-US" sz="2400" dirty="0" err="1">
                <a:latin typeface="Calibri" pitchFamily="34" charset="0"/>
              </a:rPr>
              <a:t>Bukti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Kas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Keluar</a:t>
            </a:r>
            <a:endParaRPr lang="en-US" sz="24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Sumber Pencatatan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smtClean="0"/>
              <a:t>	- Memo</a:t>
            </a:r>
          </a:p>
        </p:txBody>
      </p:sp>
      <p:pic>
        <p:nvPicPr>
          <p:cNvPr id="614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2895600"/>
            <a:ext cx="4619625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Sumber Pencatatan</a:t>
            </a:r>
          </a:p>
        </p:txBody>
      </p:sp>
      <p:pic>
        <p:nvPicPr>
          <p:cNvPr id="7171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362200" y="3036887"/>
            <a:ext cx="3657600" cy="2000250"/>
          </a:xfrm>
          <a:noFill/>
        </p:spPr>
      </p:pic>
      <p:sp>
        <p:nvSpPr>
          <p:cNvPr id="7172" name="TextBox 4"/>
          <p:cNvSpPr txBox="1">
            <a:spLocks noChangeArrowheads="1"/>
          </p:cNvSpPr>
          <p:nvPr/>
        </p:nvSpPr>
        <p:spPr bwMode="auto">
          <a:xfrm>
            <a:off x="990600" y="1676400"/>
            <a:ext cx="68580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3200">
                <a:latin typeface="Calibri" pitchFamily="34" charset="0"/>
              </a:rPr>
              <a:t> Bukti Transaksi Ekstern</a:t>
            </a:r>
          </a:p>
          <a:p>
            <a:r>
              <a:rPr lang="en-US" sz="3200">
                <a:latin typeface="Calibri" pitchFamily="34" charset="0"/>
              </a:rPr>
              <a:t>   </a:t>
            </a:r>
            <a:r>
              <a:rPr lang="en-US" sz="2400">
                <a:latin typeface="Calibri" pitchFamily="34" charset="0"/>
              </a:rPr>
              <a:t>- Faktur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Sumber Pencatatan</a:t>
            </a:r>
          </a:p>
        </p:txBody>
      </p:sp>
      <p:pic>
        <p:nvPicPr>
          <p:cNvPr id="8195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319337" y="3351212"/>
            <a:ext cx="3743325" cy="1371600"/>
          </a:xfrm>
          <a:noFill/>
        </p:spPr>
      </p:pic>
      <p:sp>
        <p:nvSpPr>
          <p:cNvPr id="8196" name="TextBox 4"/>
          <p:cNvSpPr txBox="1">
            <a:spLocks noChangeArrowheads="1"/>
          </p:cNvSpPr>
          <p:nvPr/>
        </p:nvSpPr>
        <p:spPr bwMode="auto">
          <a:xfrm>
            <a:off x="838200" y="1524000"/>
            <a:ext cx="6400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dirty="0">
                <a:latin typeface="Calibri" pitchFamily="34" charset="0"/>
              </a:rPr>
              <a:t>  </a:t>
            </a:r>
            <a:endParaRPr lang="en-US" sz="2400" dirty="0" smtClean="0">
              <a:latin typeface="Calibri" pitchFamily="34" charset="0"/>
            </a:endParaRPr>
          </a:p>
          <a:p>
            <a:r>
              <a:rPr lang="en-US" sz="2400" dirty="0" smtClean="0">
                <a:latin typeface="Calibri" pitchFamily="34" charset="0"/>
              </a:rPr>
              <a:t>  </a:t>
            </a:r>
            <a:r>
              <a:rPr lang="en-US" sz="2400" dirty="0">
                <a:latin typeface="Calibri" pitchFamily="34" charset="0"/>
              </a:rPr>
              <a:t>- </a:t>
            </a:r>
            <a:r>
              <a:rPr lang="en-US" sz="2400" dirty="0" err="1">
                <a:latin typeface="Calibri" pitchFamily="34" charset="0"/>
              </a:rPr>
              <a:t>Kuitansi</a:t>
            </a:r>
            <a:endParaRPr lang="en-US" sz="24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Sumber Pencatatan</a:t>
            </a:r>
          </a:p>
        </p:txBody>
      </p:sp>
      <p:pic>
        <p:nvPicPr>
          <p:cNvPr id="9219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300287" y="3070225"/>
            <a:ext cx="3781425" cy="1933575"/>
          </a:xfrm>
          <a:noFill/>
        </p:spPr>
      </p:pic>
      <p:sp>
        <p:nvSpPr>
          <p:cNvPr id="9220" name="TextBox 6"/>
          <p:cNvSpPr txBox="1">
            <a:spLocks noChangeArrowheads="1"/>
          </p:cNvSpPr>
          <p:nvPr/>
        </p:nvSpPr>
        <p:spPr bwMode="auto">
          <a:xfrm>
            <a:off x="990600" y="1676400"/>
            <a:ext cx="7010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Calibri" pitchFamily="34" charset="0"/>
              </a:rPr>
              <a:t>    - Nota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768</TotalTime>
  <Words>1723</Words>
  <Application>Microsoft PowerPoint</Application>
  <PresentationFormat>On-screen Show (4:3)</PresentationFormat>
  <Paragraphs>697</Paragraphs>
  <Slides>47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8" baseType="lpstr">
      <vt:lpstr>Oriel</vt:lpstr>
      <vt:lpstr>Pencatatan Siklus  Akuntansi  Perusahaan Jasa </vt:lpstr>
      <vt:lpstr>Slide 2</vt:lpstr>
      <vt:lpstr>Tahap Pencatatan Akuntansi Perusahaan Jasa</vt:lpstr>
      <vt:lpstr>Sumber Pencatatan </vt:lpstr>
      <vt:lpstr>Sumber Pencatatan</vt:lpstr>
      <vt:lpstr>Sumber Pencatatan</vt:lpstr>
      <vt:lpstr>Sumber Pencatatan</vt:lpstr>
      <vt:lpstr>Sumber Pencatatan</vt:lpstr>
      <vt:lpstr>Sumber Pencatatan</vt:lpstr>
      <vt:lpstr>Sumber Pendapatan</vt:lpstr>
      <vt:lpstr>Sumber Pendapatan</vt:lpstr>
      <vt:lpstr>Perkiraan</vt:lpstr>
      <vt:lpstr>Cara Menentukan Debit/ Kredit Perkiraan</vt:lpstr>
      <vt:lpstr>Nomor Perkiraan</vt:lpstr>
      <vt:lpstr>1. Harta/Aktiva (Assets) </vt:lpstr>
      <vt:lpstr>1. Harta/Aktiva (Assets)</vt:lpstr>
      <vt:lpstr>2. Kewajiban (Liabilities)</vt:lpstr>
      <vt:lpstr>3. Modal (Capital)</vt:lpstr>
      <vt:lpstr>4. Pendapatan (Revenue)</vt:lpstr>
      <vt:lpstr>5. Beban (Expense)</vt:lpstr>
      <vt:lpstr>Analisa Bukti Transaksi Soal Diatas!!</vt:lpstr>
      <vt:lpstr>Contoh</vt:lpstr>
      <vt:lpstr>Contoh</vt:lpstr>
      <vt:lpstr>2. Kewajiban (Liabilities)</vt:lpstr>
      <vt:lpstr>Pembahasan</vt:lpstr>
      <vt:lpstr>Pembahasan</vt:lpstr>
      <vt:lpstr>Menyusun Jurnal (Journalizing)</vt:lpstr>
      <vt:lpstr>Jurnal Umum</vt:lpstr>
      <vt:lpstr>Peraturan Mendebet, Mengkredit dan Saldo Normal Perkiraan</vt:lpstr>
      <vt:lpstr>Contoh Soal</vt:lpstr>
      <vt:lpstr>Jurnal Transaksi</vt:lpstr>
      <vt:lpstr>Pengertian</vt:lpstr>
      <vt:lpstr>Fungsi Buku Besar</vt:lpstr>
      <vt:lpstr>Bentuk buku besar  Bentuk buku besar yang biasa dipergunakan oleh perusahaan bisa dibedakan ke dalam: 1. Perkiraan Bentuk T</vt:lpstr>
      <vt:lpstr>2. Perkiraan Skontro</vt:lpstr>
      <vt:lpstr>3. Perkiraan Lajur Rangkap       untuk Saldo</vt:lpstr>
      <vt:lpstr>4. Perkiraan Lajur Tunggal       untuk Saldo</vt:lpstr>
      <vt:lpstr>Memasukkan Jurnal ke Buku Besar (Posting to Ledger)</vt:lpstr>
      <vt:lpstr>Memasukkan Jurnal ke Buku Besar (Posting to Ledger)</vt:lpstr>
      <vt:lpstr>Ledger Kas</vt:lpstr>
      <vt:lpstr>Ledger  Piutang Usaha dan Gedung</vt:lpstr>
      <vt:lpstr>Ledger Utang Usaha </vt:lpstr>
      <vt:lpstr>Ledger Modal dan Prive</vt:lpstr>
      <vt:lpstr>Ledger Pendapatan Jasa</vt:lpstr>
      <vt:lpstr>Ledger  Beban gaji dan Beban Iklan</vt:lpstr>
      <vt:lpstr>Menyiapkan Neraca Saldo  (Preparing Trial Balance)</vt:lpstr>
      <vt:lpstr>Neraca Saldo Perusahaan Ananda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qq_BiAnCoNeRi</dc:creator>
  <cp:lastModifiedBy>DEMIYAN</cp:lastModifiedBy>
  <cp:revision>50</cp:revision>
  <cp:lastPrinted>1601-01-01T00:00:00Z</cp:lastPrinted>
  <dcterms:created xsi:type="dcterms:W3CDTF">1601-01-01T00:00:00Z</dcterms:created>
  <dcterms:modified xsi:type="dcterms:W3CDTF">2011-09-11T03:27:38Z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